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56" r:id="rId2"/>
    <p:sldId id="517" r:id="rId3"/>
    <p:sldId id="518" r:id="rId4"/>
    <p:sldId id="519" r:id="rId5"/>
    <p:sldId id="520" r:id="rId6"/>
    <p:sldId id="521" r:id="rId7"/>
    <p:sldId id="522" r:id="rId8"/>
    <p:sldId id="523" r:id="rId9"/>
    <p:sldId id="524" r:id="rId10"/>
    <p:sldId id="525" r:id="rId11"/>
    <p:sldId id="526" r:id="rId12"/>
    <p:sldId id="527" r:id="rId13"/>
    <p:sldId id="644" r:id="rId14"/>
    <p:sldId id="645" r:id="rId15"/>
    <p:sldId id="643" r:id="rId16"/>
    <p:sldId id="474" r:id="rId17"/>
    <p:sldId id="511" r:id="rId18"/>
    <p:sldId id="478" r:id="rId19"/>
    <p:sldId id="479" r:id="rId20"/>
    <p:sldId id="480" r:id="rId21"/>
    <p:sldId id="481" r:id="rId22"/>
    <p:sldId id="482" r:id="rId23"/>
    <p:sldId id="581" r:id="rId24"/>
    <p:sldId id="582" r:id="rId25"/>
    <p:sldId id="483" r:id="rId26"/>
    <p:sldId id="484" r:id="rId27"/>
    <p:sldId id="485" r:id="rId28"/>
    <p:sldId id="486" r:id="rId29"/>
    <p:sldId id="487" r:id="rId30"/>
    <p:sldId id="529" r:id="rId31"/>
    <p:sldId id="488" r:id="rId32"/>
    <p:sldId id="512" r:id="rId33"/>
    <p:sldId id="513" r:id="rId34"/>
    <p:sldId id="514" r:id="rId35"/>
    <p:sldId id="515" r:id="rId36"/>
    <p:sldId id="516" r:id="rId37"/>
    <p:sldId id="583" r:id="rId38"/>
    <p:sldId id="584" r:id="rId39"/>
    <p:sldId id="496" r:id="rId40"/>
    <p:sldId id="497" r:id="rId41"/>
    <p:sldId id="498" r:id="rId42"/>
    <p:sldId id="499" r:id="rId43"/>
    <p:sldId id="500" r:id="rId44"/>
    <p:sldId id="585" r:id="rId45"/>
    <p:sldId id="586" r:id="rId46"/>
    <p:sldId id="506" r:id="rId47"/>
    <p:sldId id="501" r:id="rId48"/>
    <p:sldId id="502" r:id="rId49"/>
    <p:sldId id="503" r:id="rId50"/>
    <p:sldId id="504" r:id="rId51"/>
    <p:sldId id="587" r:id="rId52"/>
    <p:sldId id="588" r:id="rId53"/>
    <p:sldId id="578" r:id="rId54"/>
    <p:sldId id="530" r:id="rId55"/>
    <p:sldId id="531" r:id="rId56"/>
    <p:sldId id="532" r:id="rId57"/>
    <p:sldId id="533" r:id="rId58"/>
    <p:sldId id="534" r:id="rId59"/>
    <p:sldId id="535" r:id="rId60"/>
    <p:sldId id="536" r:id="rId61"/>
    <p:sldId id="537" r:id="rId62"/>
    <p:sldId id="538" r:id="rId63"/>
    <p:sldId id="539" r:id="rId64"/>
    <p:sldId id="540" r:id="rId65"/>
    <p:sldId id="589" r:id="rId66"/>
    <p:sldId id="590" r:id="rId67"/>
    <p:sldId id="541" r:id="rId68"/>
    <p:sldId id="542" r:id="rId69"/>
    <p:sldId id="543" r:id="rId70"/>
    <p:sldId id="544" r:id="rId71"/>
    <p:sldId id="545" r:id="rId72"/>
    <p:sldId id="546" r:id="rId73"/>
    <p:sldId id="547" r:id="rId74"/>
    <p:sldId id="548" r:id="rId75"/>
    <p:sldId id="549" r:id="rId76"/>
    <p:sldId id="595" r:id="rId77"/>
    <p:sldId id="596" r:id="rId78"/>
    <p:sldId id="597" r:id="rId79"/>
    <p:sldId id="598" r:id="rId80"/>
    <p:sldId id="599" r:id="rId81"/>
    <p:sldId id="600" r:id="rId82"/>
    <p:sldId id="601" r:id="rId83"/>
    <p:sldId id="602" r:id="rId84"/>
    <p:sldId id="603" r:id="rId85"/>
    <p:sldId id="604" r:id="rId86"/>
    <p:sldId id="605" r:id="rId87"/>
    <p:sldId id="606" r:id="rId88"/>
    <p:sldId id="607" r:id="rId89"/>
    <p:sldId id="621" r:id="rId90"/>
    <p:sldId id="622" r:id="rId91"/>
    <p:sldId id="608" r:id="rId92"/>
    <p:sldId id="626" r:id="rId93"/>
    <p:sldId id="627" r:id="rId94"/>
    <p:sldId id="628" r:id="rId95"/>
    <p:sldId id="638" r:id="rId96"/>
    <p:sldId id="639" r:id="rId97"/>
    <p:sldId id="624" r:id="rId98"/>
    <p:sldId id="629" r:id="rId99"/>
    <p:sldId id="631" r:id="rId100"/>
    <p:sldId id="632" r:id="rId101"/>
    <p:sldId id="633" r:id="rId102"/>
    <p:sldId id="634" r:id="rId103"/>
    <p:sldId id="635" r:id="rId104"/>
    <p:sldId id="636" r:id="rId105"/>
    <p:sldId id="637" r:id="rId106"/>
    <p:sldId id="623" r:id="rId107"/>
    <p:sldId id="625" r:id="rId108"/>
    <p:sldId id="594" r:id="rId109"/>
    <p:sldId id="577" r:id="rId110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19" userDrawn="1">
          <p15:clr>
            <a:srgbClr val="A4A3A4"/>
          </p15:clr>
        </p15:guide>
        <p15:guide id="3" orient="horz" pos="73" userDrawn="1">
          <p15:clr>
            <a:srgbClr val="A4A3A4"/>
          </p15:clr>
        </p15:guide>
        <p15:guide id="4" pos="3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869"/>
    <a:srgbClr val="B9CDED"/>
    <a:srgbClr val="CADEF2"/>
    <a:srgbClr val="EDF0F5"/>
    <a:srgbClr val="B196D2"/>
    <a:srgbClr val="154295"/>
    <a:srgbClr val="EAEFF7"/>
    <a:srgbClr val="D2DEEF"/>
    <a:srgbClr val="E7F1F5"/>
    <a:srgbClr val="E1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34" autoAdjust="0"/>
    <p:restoredTop sz="93076" autoAdjust="0"/>
  </p:normalViewPr>
  <p:slideViewPr>
    <p:cSldViewPr snapToGrid="0" showGuides="1">
      <p:cViewPr varScale="1">
        <p:scale>
          <a:sx n="229" d="100"/>
          <a:sy n="229" d="100"/>
        </p:scale>
        <p:origin x="848" y="192"/>
      </p:cViewPr>
      <p:guideLst>
        <p:guide pos="619"/>
        <p:guide orient="horz" pos="73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FB2E-D3CD-4D83-B3C1-350BAC8E8418}" type="datetimeFigureOut">
              <a:rPr lang="ko-KR" altLang="en-US" smtClean="0"/>
              <a:t>2021. 1. 16.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AE7B3-9159-472F-8AE0-4965A2258B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6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AE7B3-9159-472F-8AE0-4965A2258B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55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7E6111-8577-4ADF-B71D-217530FE1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" t="35741" r="9369" b="35741"/>
          <a:stretch/>
        </p:blipFill>
        <p:spPr>
          <a:xfrm>
            <a:off x="698384" y="6336182"/>
            <a:ext cx="1474470" cy="37115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 flipV="1">
            <a:off x="84343" y="0"/>
            <a:ext cx="201407" cy="6858000"/>
          </a:xfrm>
          <a:prstGeom prst="rect">
            <a:avLst/>
          </a:prstGeom>
          <a:solidFill>
            <a:srgbClr val="214869"/>
          </a:solidFill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 flipV="1">
            <a:off x="376443" y="0"/>
            <a:ext cx="80757" cy="6858000"/>
          </a:xfrm>
          <a:prstGeom prst="rect">
            <a:avLst/>
          </a:prstGeom>
          <a:solidFill>
            <a:srgbClr val="214869"/>
          </a:solidFill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flipV="1">
            <a:off x="11950377" y="0"/>
            <a:ext cx="80757" cy="6858000"/>
          </a:xfrm>
          <a:prstGeom prst="rect">
            <a:avLst/>
          </a:prstGeom>
          <a:solidFill>
            <a:srgbClr val="2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5988" y="2655743"/>
            <a:ext cx="10515600" cy="1325563"/>
          </a:xfrm>
        </p:spPr>
        <p:txBody>
          <a:bodyPr/>
          <a:lstStyle>
            <a:lvl1pPr algn="ctr">
              <a:defRPr b="1">
                <a:solidFill>
                  <a:srgbClr val="21486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945988" y="4525963"/>
            <a:ext cx="10515600" cy="12922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394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98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40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15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1021080" y="2304997"/>
            <a:ext cx="10159999" cy="1728523"/>
          </a:xfrm>
          <a:prstGeom prst="roundRect">
            <a:avLst/>
          </a:prstGeom>
          <a:solidFill>
            <a:srgbClr val="2148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ko-KR" sz="6600" b="1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219200" y="2506476"/>
            <a:ext cx="9744364" cy="1325563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76524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0109"/>
            <a:ext cx="10515600" cy="4726854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838200" y="365126"/>
            <a:ext cx="10515600" cy="863310"/>
          </a:xfrm>
          <a:prstGeom prst="roundRect">
            <a:avLst>
              <a:gd name="adj" fmla="val 23086"/>
            </a:avLst>
          </a:prstGeom>
          <a:solidFill>
            <a:srgbClr val="2148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311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075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9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78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2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6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5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830F3-D47A-4F79-85EA-23BA17E4B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3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4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443283" y="1848620"/>
            <a:ext cx="2761072" cy="821267"/>
          </a:xfrm>
          <a:prstGeom prst="roundRect">
            <a:avLst/>
          </a:prstGeom>
          <a:solidFill>
            <a:srgbClr val="2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2020</a:t>
            </a:r>
            <a:r>
              <a:rPr lang="ko-KR" altLang="en-US" sz="4800" b="1" dirty="0">
                <a:solidFill>
                  <a:schemeClr val="bg1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F9876-8494-4A7B-A18E-B4D24248B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2" t="13865" r="16531" b="15524"/>
          <a:stretch/>
        </p:blipFill>
        <p:spPr>
          <a:xfrm>
            <a:off x="3381800" y="4942626"/>
            <a:ext cx="1079500" cy="8755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대구사회조사 결과분석 용역 최종보고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214869"/>
                </a:solidFill>
              </a:rPr>
              <a:t>하 정 철</a:t>
            </a:r>
            <a:endParaRPr lang="en-US" altLang="ko-KR" sz="3600" b="1" dirty="0">
              <a:solidFill>
                <a:srgbClr val="214869"/>
              </a:solidFill>
            </a:endParaRPr>
          </a:p>
          <a:p>
            <a:r>
              <a:rPr lang="ko-KR" altLang="en-US" b="1" dirty="0">
                <a:solidFill>
                  <a:srgbClr val="214869"/>
                </a:solidFill>
              </a:rPr>
              <a:t>계명대학교 통계학과</a:t>
            </a:r>
          </a:p>
        </p:txBody>
      </p:sp>
    </p:spTree>
    <p:extLst>
      <p:ext uri="{BB962C8B-B14F-4D97-AF65-F5344CB8AC3E}">
        <p14:creationId xmlns:p14="http://schemas.microsoft.com/office/powerpoint/2010/main" val="385129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과업 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7140" y="1490687"/>
            <a:ext cx="9179351" cy="428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/>
              <a:t>부문별 종합분석</a:t>
            </a:r>
            <a:endParaRPr lang="en-US" altLang="ko-KR" sz="2400" b="1" dirty="0"/>
          </a:p>
          <a:p>
            <a:pPr marL="355600" indent="-8413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spc="-200" dirty="0">
                <a:latin typeface="+mj-lt"/>
                <a:ea typeface="-윤고딕140" pitchFamily="18" charset="-127"/>
              </a:rPr>
              <a:t>  </a:t>
            </a:r>
            <a:r>
              <a:rPr lang="ko-KR" altLang="en-US" sz="2000" spc="-200" dirty="0">
                <a:latin typeface="+mj-ea"/>
                <a:ea typeface="+mj-ea"/>
              </a:rPr>
              <a:t>주요 사회적 이슈 도출</a:t>
            </a:r>
            <a:endParaRPr lang="en-US" altLang="ko-KR" sz="2000" spc="-200" dirty="0">
              <a:latin typeface="+mj-ea"/>
              <a:ea typeface="+mj-ea"/>
            </a:endParaRPr>
          </a:p>
          <a:p>
            <a:pPr marL="541338" indent="-92075">
              <a:lnSpc>
                <a:spcPct val="150000"/>
              </a:lnSpc>
            </a:pPr>
            <a:r>
              <a:rPr lang="en-US" altLang="ko-KR" spc="-200" dirty="0">
                <a:latin typeface="+mj-ea"/>
                <a:ea typeface="+mj-ea"/>
              </a:rPr>
              <a:t> - </a:t>
            </a:r>
            <a:r>
              <a:rPr lang="ko-KR" altLang="en-US" spc="-200" dirty="0">
                <a:latin typeface="+mj-ea"/>
                <a:ea typeface="+mj-ea"/>
              </a:rPr>
              <a:t>사회상의 변화 추이</a:t>
            </a:r>
            <a:endParaRPr lang="en-US" altLang="ko-KR" spc="-200" dirty="0">
              <a:latin typeface="+mj-ea"/>
              <a:ea typeface="+mj-ea"/>
            </a:endParaRPr>
          </a:p>
          <a:p>
            <a:pPr marL="541338" indent="-92075">
              <a:lnSpc>
                <a:spcPct val="150000"/>
              </a:lnSpc>
            </a:pPr>
            <a:r>
              <a:rPr lang="en-US" altLang="ko-KR" spc="-200" dirty="0">
                <a:latin typeface="+mj-ea"/>
                <a:ea typeface="+mj-ea"/>
              </a:rPr>
              <a:t> - </a:t>
            </a:r>
            <a:r>
              <a:rPr lang="ko-KR" altLang="en-US" spc="-200" dirty="0">
                <a:latin typeface="+mj-ea"/>
                <a:ea typeface="+mj-ea"/>
              </a:rPr>
              <a:t>객관적 생활여건과 주관적 인식에 따른 사회적 이슈 파악</a:t>
            </a:r>
            <a:endParaRPr lang="en-US" altLang="ko-KR" spc="-200" dirty="0">
              <a:latin typeface="+mj-ea"/>
              <a:ea typeface="+mj-ea"/>
            </a:endParaRPr>
          </a:p>
          <a:p>
            <a:pPr marL="541338" indent="-92075">
              <a:lnSpc>
                <a:spcPct val="150000"/>
              </a:lnSpc>
            </a:pPr>
            <a:r>
              <a:rPr lang="en-US" altLang="ko-KR" spc="-200" dirty="0">
                <a:latin typeface="+mj-ea"/>
                <a:ea typeface="+mj-ea"/>
              </a:rPr>
              <a:t> - </a:t>
            </a:r>
            <a:r>
              <a:rPr lang="ko-KR" altLang="en-US" spc="-200" dirty="0">
                <a:latin typeface="+mj-ea"/>
                <a:ea typeface="+mj-ea"/>
              </a:rPr>
              <a:t>시</a:t>
            </a:r>
            <a:r>
              <a:rPr lang="en-US" altLang="ko-KR" spc="-200" dirty="0">
                <a:latin typeface="+mj-ea"/>
                <a:ea typeface="+mj-ea"/>
              </a:rPr>
              <a:t>/</a:t>
            </a:r>
            <a:r>
              <a:rPr lang="ko-KR" altLang="en-US" spc="-200" dirty="0" err="1">
                <a:latin typeface="+mj-ea"/>
                <a:ea typeface="+mj-ea"/>
              </a:rPr>
              <a:t>구군별</a:t>
            </a:r>
            <a:r>
              <a:rPr lang="en-US" altLang="ko-KR" spc="-200" dirty="0">
                <a:latin typeface="+mj-ea"/>
                <a:ea typeface="+mj-ea"/>
              </a:rPr>
              <a:t>/</a:t>
            </a:r>
            <a:r>
              <a:rPr lang="ko-KR" altLang="en-US" spc="-200" dirty="0">
                <a:latin typeface="+mj-ea"/>
                <a:ea typeface="+mj-ea"/>
              </a:rPr>
              <a:t>성별</a:t>
            </a:r>
            <a:r>
              <a:rPr lang="en-US" altLang="ko-KR" spc="-200" dirty="0">
                <a:latin typeface="+mj-ea"/>
                <a:ea typeface="+mj-ea"/>
              </a:rPr>
              <a:t>/</a:t>
            </a:r>
            <a:r>
              <a:rPr lang="ko-KR" altLang="en-US" spc="-200" dirty="0" err="1">
                <a:latin typeface="+mj-ea"/>
                <a:ea typeface="+mj-ea"/>
              </a:rPr>
              <a:t>인구계층별</a:t>
            </a:r>
            <a:r>
              <a:rPr lang="ko-KR" altLang="en-US" spc="-200" dirty="0">
                <a:latin typeface="+mj-ea"/>
                <a:ea typeface="+mj-ea"/>
              </a:rPr>
              <a:t> 특성 분석</a:t>
            </a:r>
            <a:endParaRPr lang="en-US" altLang="ko-KR" spc="-200" dirty="0">
              <a:latin typeface="+mj-ea"/>
              <a:ea typeface="+mj-ea"/>
            </a:endParaRPr>
          </a:p>
          <a:p>
            <a:pPr marL="355600" indent="-84138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pc="-200" dirty="0">
                <a:latin typeface="+mj-ea"/>
                <a:ea typeface="+mj-ea"/>
              </a:rPr>
              <a:t>  </a:t>
            </a:r>
            <a:r>
              <a:rPr lang="ko-KR" altLang="en-US" sz="2000" spc="-200" dirty="0">
                <a:latin typeface="+mj-ea"/>
                <a:ea typeface="+mj-ea"/>
              </a:rPr>
              <a:t>부문별</a:t>
            </a:r>
            <a:r>
              <a:rPr lang="en-US" altLang="ko-KR" sz="2000" spc="-200" dirty="0">
                <a:latin typeface="+mj-ea"/>
                <a:ea typeface="+mj-ea"/>
              </a:rPr>
              <a:t>, </a:t>
            </a:r>
            <a:r>
              <a:rPr lang="ko-KR" altLang="en-US" sz="2000" spc="-200" dirty="0" err="1">
                <a:latin typeface="+mj-ea"/>
                <a:ea typeface="+mj-ea"/>
              </a:rPr>
              <a:t>구군별</a:t>
            </a:r>
            <a:r>
              <a:rPr lang="ko-KR" altLang="en-US" sz="2000" spc="-200" dirty="0">
                <a:latin typeface="+mj-ea"/>
                <a:ea typeface="+mj-ea"/>
              </a:rPr>
              <a:t> 정책적 시사점 제시</a:t>
            </a:r>
            <a:r>
              <a:rPr lang="en-US" altLang="ko-KR" sz="2000" spc="-200" dirty="0">
                <a:latin typeface="+mj-ea"/>
                <a:ea typeface="+mj-ea"/>
              </a:rPr>
              <a:t>: </a:t>
            </a:r>
            <a:r>
              <a:rPr lang="ko-KR" altLang="en-US" sz="2000" spc="-200" dirty="0">
                <a:latin typeface="+mj-ea"/>
                <a:ea typeface="+mj-ea"/>
              </a:rPr>
              <a:t>미래발전방향 및 타 시도 비교분석</a:t>
            </a:r>
            <a:endParaRPr lang="en-US" altLang="ko-KR" sz="2000" spc="-200" dirty="0">
              <a:latin typeface="+mj-ea"/>
              <a:ea typeface="+mj-ea"/>
            </a:endParaRPr>
          </a:p>
          <a:p>
            <a:pPr marL="355600" indent="-8413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spc="-200" dirty="0">
                <a:latin typeface="+mj-ea"/>
                <a:ea typeface="+mj-ea"/>
              </a:rPr>
              <a:t> 조사자료 및 분석결과 활용도 제고방안 제시</a:t>
            </a:r>
            <a:endParaRPr lang="en-US" altLang="ko-KR" sz="2000" spc="-200" dirty="0">
              <a:latin typeface="+mj-ea"/>
              <a:ea typeface="+mj-ea"/>
            </a:endParaRPr>
          </a:p>
          <a:p>
            <a:pPr marL="627063" indent="-85725">
              <a:lnSpc>
                <a:spcPct val="150000"/>
              </a:lnSpc>
            </a:pPr>
            <a:r>
              <a:rPr lang="en-US" altLang="ko-KR" spc="-200" dirty="0">
                <a:latin typeface="+mj-ea"/>
                <a:ea typeface="+mj-ea"/>
              </a:rPr>
              <a:t> - </a:t>
            </a:r>
            <a:r>
              <a:rPr lang="ko-KR" altLang="en-US" spc="-200" dirty="0" err="1">
                <a:latin typeface="+mj-ea"/>
                <a:ea typeface="+mj-ea"/>
              </a:rPr>
              <a:t>대시민</a:t>
            </a:r>
            <a:r>
              <a:rPr lang="ko-KR" altLang="en-US" spc="-200" dirty="0">
                <a:latin typeface="+mj-ea"/>
                <a:ea typeface="+mj-ea"/>
              </a:rPr>
              <a:t> 홍보용 </a:t>
            </a:r>
            <a:r>
              <a:rPr lang="ko-KR" altLang="en-US" spc="-200" dirty="0" err="1">
                <a:latin typeface="+mj-ea"/>
                <a:ea typeface="+mj-ea"/>
              </a:rPr>
              <a:t>요약보고서</a:t>
            </a:r>
            <a:r>
              <a:rPr lang="ko-KR" altLang="en-US" spc="-200" dirty="0">
                <a:latin typeface="+mj-ea"/>
                <a:ea typeface="+mj-ea"/>
              </a:rPr>
              <a:t> 작성</a:t>
            </a:r>
            <a:endParaRPr lang="en-US" altLang="ko-KR" spc="-200" dirty="0">
              <a:latin typeface="+mj-ea"/>
              <a:ea typeface="+mj-ea"/>
            </a:endParaRPr>
          </a:p>
          <a:p>
            <a:pPr marL="627063" indent="-85725">
              <a:lnSpc>
                <a:spcPct val="150000"/>
              </a:lnSpc>
            </a:pPr>
            <a:r>
              <a:rPr lang="en-US" altLang="ko-KR" spc="-200" dirty="0">
                <a:latin typeface="+mj-ea"/>
                <a:ea typeface="+mj-ea"/>
              </a:rPr>
              <a:t> - </a:t>
            </a:r>
            <a:r>
              <a:rPr lang="ko-KR" altLang="en-US" spc="-200" dirty="0" err="1">
                <a:latin typeface="+mj-ea"/>
                <a:ea typeface="+mj-ea"/>
              </a:rPr>
              <a:t>사회조사</a:t>
            </a:r>
            <a:r>
              <a:rPr lang="ko-KR" altLang="en-US" spc="-200" dirty="0">
                <a:latin typeface="+mj-ea"/>
                <a:ea typeface="+mj-ea"/>
              </a:rPr>
              <a:t> 및 </a:t>
            </a:r>
            <a:r>
              <a:rPr lang="ko-KR" altLang="en-US" spc="-200" dirty="0" err="1">
                <a:latin typeface="+mj-ea"/>
                <a:ea typeface="+mj-ea"/>
              </a:rPr>
              <a:t>사회지표</a:t>
            </a:r>
            <a:r>
              <a:rPr lang="ko-KR" altLang="en-US" spc="-200" dirty="0">
                <a:latin typeface="+mj-ea"/>
                <a:ea typeface="+mj-ea"/>
              </a:rPr>
              <a:t> 작성 관련 의견 제시</a:t>
            </a:r>
            <a:endParaRPr lang="en-US" altLang="ko-KR" spc="-200" dirty="0">
              <a:latin typeface="+mj-ea"/>
              <a:ea typeface="+mj-ea"/>
            </a:endParaRPr>
          </a:p>
          <a:p>
            <a:pPr marL="627063" indent="-85725">
              <a:lnSpc>
                <a:spcPct val="150000"/>
              </a:lnSpc>
            </a:pPr>
            <a:r>
              <a:rPr lang="en-US" altLang="ko-KR" spc="-200" dirty="0">
                <a:latin typeface="+mj-ea"/>
                <a:ea typeface="+mj-ea"/>
              </a:rPr>
              <a:t> - </a:t>
            </a:r>
            <a:r>
              <a:rPr lang="ko-KR" altLang="en-US" spc="-200" dirty="0" err="1">
                <a:latin typeface="+mj-ea"/>
                <a:ea typeface="+mj-ea"/>
              </a:rPr>
              <a:t>홍보방안</a:t>
            </a:r>
            <a:r>
              <a:rPr lang="ko-KR" altLang="en-US" spc="-200" dirty="0">
                <a:latin typeface="+mj-ea"/>
                <a:ea typeface="+mj-ea"/>
              </a:rPr>
              <a:t> 모색</a:t>
            </a:r>
            <a:endParaRPr lang="en-US" altLang="ko-KR" spc="-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6506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6145" name="_x310542136" descr="EMB0000552015d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732" y="2158584"/>
            <a:ext cx="5073477" cy="427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6" name="직사각형 5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8-2.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코로나</a:t>
              </a: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19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로 인한 스트레스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6D4323-8205-D549-8476-D47055937617}"/>
              </a:ext>
            </a:extLst>
          </p:cNvPr>
          <p:cNvSpPr/>
          <p:nvPr/>
        </p:nvSpPr>
        <p:spPr>
          <a:xfrm>
            <a:off x="253232" y="2186875"/>
            <a:ext cx="9847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모든 대구시민들이 비슷한 강도의 </a:t>
            </a:r>
            <a:r>
              <a:rPr lang="ko-KR" altLang="en-US" b="1"/>
              <a:t>스트레스에 시달림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A5B17D-1853-9B49-8DCF-5F7B0834C53A}"/>
              </a:ext>
            </a:extLst>
          </p:cNvPr>
          <p:cNvSpPr/>
          <p:nvPr/>
        </p:nvSpPr>
        <p:spPr>
          <a:xfrm>
            <a:off x="312344" y="3279503"/>
            <a:ext cx="5999556" cy="1868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로 인한 생활의 큰 변화와 이로 인한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스트레스가 큼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대구시 평균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7.7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점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/10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만점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구군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성별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연령대에 따른  스트레스 차이는 크지 않은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3795465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5121" name="_x330604368" descr="EMB0000552015d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46" y="2188564"/>
            <a:ext cx="4934158" cy="43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6" name="직사각형 5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8-2-1.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스트레스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해소방법</a:t>
              </a:r>
              <a:endParaRPr lang="ko-KR" altLang="en-US" sz="2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6708BB-A29B-EB41-BEBA-4876295BA6CC}"/>
              </a:ext>
            </a:extLst>
          </p:cNvPr>
          <p:cNvSpPr/>
          <p:nvPr/>
        </p:nvSpPr>
        <p:spPr>
          <a:xfrm>
            <a:off x="253232" y="2186875"/>
            <a:ext cx="9847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코로나 스트레스 비대면활동으로 푼다</a:t>
            </a:r>
            <a:r>
              <a:rPr lang="en-US" altLang="ko-KR" b="1" dirty="0"/>
              <a:t>!</a:t>
            </a:r>
            <a:br>
              <a:rPr lang="en-US" altLang="ko-KR" b="1" dirty="0"/>
            </a:br>
            <a:r>
              <a:rPr lang="en" altLang="ko-Kore-KR" b="1" dirty="0"/>
              <a:t>TV</a:t>
            </a:r>
            <a:r>
              <a:rPr lang="ko-KR" altLang="en-US" b="1" dirty="0"/>
              <a:t>시청 </a:t>
            </a:r>
            <a:r>
              <a:rPr lang="ko-KR" altLang="en-US" b="1" dirty="0" err="1"/>
              <a:t>가정휴식</a:t>
            </a:r>
            <a:r>
              <a:rPr lang="en-US" altLang="ko-KR" b="1" dirty="0"/>
              <a:t>(36.4%), </a:t>
            </a:r>
            <a:r>
              <a:rPr lang="ko-KR" altLang="en-US" b="1" dirty="0" err="1"/>
              <a:t>인터넷활동</a:t>
            </a:r>
            <a:r>
              <a:rPr lang="en-US" altLang="ko-KR" b="1" dirty="0"/>
              <a:t>(20%)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7557DD-366F-8649-BA73-3ACEE6B10FF5}"/>
              </a:ext>
            </a:extLst>
          </p:cNvPr>
          <p:cNvSpPr/>
          <p:nvPr/>
        </p:nvSpPr>
        <p:spPr>
          <a:xfrm>
            <a:off x="312344" y="3279503"/>
            <a:ext cx="5999556" cy="2755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가장 주요한 스트레스 해소법은 </a:t>
            </a:r>
            <a:r>
              <a:rPr lang="en" altLang="ko-Kore-KR" dirty="0"/>
              <a:t>TV</a:t>
            </a:r>
            <a:r>
              <a:rPr lang="ko-KR" altLang="en-US" dirty="0"/>
              <a:t>시청을 비롯한 가정에서 휴식</a:t>
            </a:r>
            <a:r>
              <a:rPr lang="en-US" altLang="ko-KR" dirty="0"/>
              <a:t>(36.4%), </a:t>
            </a:r>
            <a:r>
              <a:rPr lang="ko-KR" altLang="en-US" dirty="0"/>
              <a:t>쇼핑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en" altLang="ko-Kore-KR" dirty="0"/>
              <a:t>SNS</a:t>
            </a:r>
            <a:r>
              <a:rPr lang="ko-KR" altLang="en-US" dirty="0"/>
              <a:t>와 같은 인터넷 활동</a:t>
            </a:r>
            <a:r>
              <a:rPr lang="en-US" altLang="ko-KR" dirty="0"/>
              <a:t>(20%)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높은 연령대에서는 </a:t>
            </a:r>
            <a:r>
              <a:rPr lang="en" altLang="ko-Kore-KR" dirty="0"/>
              <a:t>TV</a:t>
            </a:r>
            <a:r>
              <a:rPr lang="ko-KR" altLang="en-US" dirty="0" err="1"/>
              <a:t>를</a:t>
            </a:r>
            <a:r>
              <a:rPr lang="ko-KR" altLang="en-US" dirty="0"/>
              <a:t> 보면서 가정에서 휴식하는 비율이 큰 반면에 연령대가 낮아지면서 인터넷 활동을 많이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1180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4097" name="_x330608040" descr="EMB0000552015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965" y="1407328"/>
            <a:ext cx="4188835" cy="228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165941064" descr="EMB0000552015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6" y="3967620"/>
            <a:ext cx="4774142" cy="27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7" name="직사각형 6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8-3.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감염병에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대한 불안감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B20875-3E35-D943-97AA-F5B677685A50}"/>
              </a:ext>
            </a:extLst>
          </p:cNvPr>
          <p:cNvSpPr/>
          <p:nvPr/>
        </p:nvSpPr>
        <p:spPr>
          <a:xfrm>
            <a:off x="253232" y="2186875"/>
            <a:ext cx="9847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젊은 연령대에서 감염불안감이 상대적으로 낮음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0929F1-F92B-DE45-AC22-1D83BED64BE0}"/>
              </a:ext>
            </a:extLst>
          </p:cNvPr>
          <p:cNvSpPr/>
          <p:nvPr/>
        </p:nvSpPr>
        <p:spPr>
          <a:xfrm>
            <a:off x="312344" y="3279503"/>
            <a:ext cx="5601568" cy="2819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감</a:t>
            </a:r>
            <a:r>
              <a:rPr lang="ko-KR" altLang="en-US" dirty="0" err="1"/>
              <a:t>염자체에</a:t>
            </a:r>
            <a:r>
              <a:rPr lang="ko-KR" altLang="en-US" dirty="0"/>
              <a:t> 대한 두려움도 크지만 </a:t>
            </a:r>
            <a:r>
              <a:rPr lang="ko-KR" altLang="en-US" dirty="0" err="1"/>
              <a:t>감염이후</a:t>
            </a:r>
            <a:r>
              <a:rPr lang="ko-KR" altLang="en-US" dirty="0"/>
              <a:t> </a:t>
            </a:r>
            <a:r>
              <a:rPr lang="ko-KR" altLang="en-US" dirty="0" err="1"/>
              <a:t>감염전파</a:t>
            </a:r>
            <a:r>
              <a:rPr lang="en-US" altLang="ko-KR" dirty="0"/>
              <a:t>, </a:t>
            </a:r>
            <a:r>
              <a:rPr lang="ko-KR" altLang="en-US" dirty="0"/>
              <a:t>직장폐쇄</a:t>
            </a:r>
            <a:r>
              <a:rPr lang="en-US" altLang="ko-KR" dirty="0"/>
              <a:t>, </a:t>
            </a:r>
            <a:r>
              <a:rPr lang="ko-KR" altLang="en-US" dirty="0"/>
              <a:t>격리에 대한 두려움도 못지 않음</a:t>
            </a:r>
            <a:r>
              <a:rPr lang="en-US" altLang="ko-KR" dirty="0"/>
              <a:t>.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코로나 확산에 의해 감염에 대한 불안감이 크지만 </a:t>
            </a:r>
            <a:r>
              <a:rPr lang="en-US" altLang="ko-KR" dirty="0"/>
              <a:t>10-20</a:t>
            </a:r>
            <a:r>
              <a:rPr lang="ko-KR" altLang="en-US" dirty="0"/>
              <a:t>대가 상대적으로 불안감이 낮음 </a:t>
            </a:r>
            <a:r>
              <a:rPr lang="en-US" altLang="ko-KR" dirty="0"/>
              <a:t>(</a:t>
            </a:r>
            <a:r>
              <a:rPr lang="ko-KR" altLang="en-US" dirty="0" err="1"/>
              <a:t>불안감점수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대</a:t>
            </a:r>
            <a:r>
              <a:rPr lang="en-US" altLang="ko-KR" dirty="0"/>
              <a:t>: 7.0</a:t>
            </a:r>
            <a:r>
              <a:rPr lang="ko-KR" altLang="en-US" dirty="0"/>
              <a:t>점</a:t>
            </a:r>
            <a:r>
              <a:rPr lang="en-US" altLang="ko-KR" dirty="0"/>
              <a:t>, 20</a:t>
            </a:r>
            <a:r>
              <a:rPr lang="ko-KR" altLang="en-US" dirty="0"/>
              <a:t>대</a:t>
            </a:r>
            <a:r>
              <a:rPr lang="en-US" altLang="ko-KR" dirty="0"/>
              <a:t>: 7.1</a:t>
            </a:r>
            <a:r>
              <a:rPr lang="ko-KR" altLang="en-US" dirty="0"/>
              <a:t>점</a:t>
            </a:r>
            <a:r>
              <a:rPr lang="en-US" altLang="ko-KR" dirty="0"/>
              <a:t>/</a:t>
            </a:r>
            <a:r>
              <a:rPr lang="ko-KR" altLang="en-US" dirty="0"/>
              <a:t>전체평균</a:t>
            </a:r>
            <a:r>
              <a:rPr lang="en-US" altLang="ko-KR" dirty="0"/>
              <a:t>: 7.5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서구의 일자리생계에 대한 두려움 </a:t>
            </a:r>
            <a:r>
              <a:rPr lang="en-US" altLang="ko-KR" dirty="0"/>
              <a:t>(82.3%)</a:t>
            </a:r>
          </a:p>
        </p:txBody>
      </p:sp>
    </p:spTree>
    <p:extLst>
      <p:ext uri="{BB962C8B-B14F-4D97-AF65-F5344CB8AC3E}">
        <p14:creationId xmlns:p14="http://schemas.microsoft.com/office/powerpoint/2010/main" val="41710251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3073" name="_x330606816" descr="EMB0000552015d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47" y="2424028"/>
            <a:ext cx="6804954" cy="384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6" name="직사각형 5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8-4.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방역관련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생활수칙 실천도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1F0472-E942-004C-9A72-B6D766289403}"/>
              </a:ext>
            </a:extLst>
          </p:cNvPr>
          <p:cNvSpPr/>
          <p:nvPr/>
        </p:nvSpPr>
        <p:spPr>
          <a:xfrm>
            <a:off x="253232" y="2186875"/>
            <a:ext cx="9847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마스크 착용 생활화 성공적인 정착</a:t>
            </a:r>
            <a:r>
              <a:rPr lang="en-US" altLang="ko-KR" b="1" dirty="0"/>
              <a:t>, </a:t>
            </a:r>
          </a:p>
          <a:p>
            <a:r>
              <a:rPr lang="ko-KR" altLang="en-US" b="1" dirty="0"/>
              <a:t>환기와 소독은 다소 미흡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892C94-54BE-BA47-A48A-9037EBF4B34E}"/>
              </a:ext>
            </a:extLst>
          </p:cNvPr>
          <p:cNvSpPr/>
          <p:nvPr/>
        </p:nvSpPr>
        <p:spPr>
          <a:xfrm>
            <a:off x="312344" y="3279503"/>
            <a:ext cx="4699043" cy="2819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마스크 착용은 성공적으로 정착된 것으로 보임 </a:t>
            </a:r>
            <a:r>
              <a:rPr lang="en-US" altLang="ko-KR" dirty="0"/>
              <a:t>(9.3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2</a:t>
            </a:r>
            <a:r>
              <a:rPr lang="ko-KR" altLang="en-US" dirty="0"/>
              <a:t>회 이상의 환기</a:t>
            </a:r>
            <a:r>
              <a:rPr lang="en-US" altLang="ko-KR" dirty="0"/>
              <a:t>, </a:t>
            </a:r>
            <a:r>
              <a:rPr lang="ko-KR" altLang="en-US" dirty="0"/>
              <a:t>주기적 소독은 가장 덜 이루어지고 있음 </a:t>
            </a:r>
            <a:r>
              <a:rPr lang="en-US" altLang="ko-KR" dirty="0"/>
              <a:t>(7.8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집회</a:t>
            </a:r>
            <a:r>
              <a:rPr lang="en-US" altLang="ko-KR" dirty="0"/>
              <a:t>/</a:t>
            </a:r>
            <a:r>
              <a:rPr lang="ko-KR" altLang="en-US" dirty="0"/>
              <a:t>모임</a:t>
            </a:r>
            <a:r>
              <a:rPr lang="en-US" altLang="ko-KR" dirty="0"/>
              <a:t>/</a:t>
            </a:r>
            <a:r>
              <a:rPr lang="ko-KR" altLang="en-US" dirty="0"/>
              <a:t>회식의 자제</a:t>
            </a:r>
            <a:r>
              <a:rPr lang="en-US" altLang="ko-KR" dirty="0"/>
              <a:t>(8.3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r>
              <a:rPr lang="ko-KR" altLang="en-US" dirty="0"/>
              <a:t>가 보다 더 적극적으로 실천될 필요</a:t>
            </a:r>
          </a:p>
        </p:txBody>
      </p:sp>
    </p:spTree>
    <p:extLst>
      <p:ext uri="{BB962C8B-B14F-4D97-AF65-F5344CB8AC3E}">
        <p14:creationId xmlns:p14="http://schemas.microsoft.com/office/powerpoint/2010/main" val="41951899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9217" name="_x330606744" descr="EMB0000552015d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5" t="-25" r="9854" b="25"/>
          <a:stretch/>
        </p:blipFill>
        <p:spPr bwMode="auto">
          <a:xfrm>
            <a:off x="5355772" y="2329437"/>
            <a:ext cx="6587344" cy="42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6" name="직사각형 5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8-5.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위기 극복의 주요 요인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2ABDDB-D7EA-2C47-B28C-BAA9986F2A5E}"/>
              </a:ext>
            </a:extLst>
          </p:cNvPr>
          <p:cNvSpPr/>
          <p:nvPr/>
        </p:nvSpPr>
        <p:spPr>
          <a:xfrm>
            <a:off x="253232" y="2186875"/>
            <a:ext cx="9847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마스크 착용과 </a:t>
            </a:r>
            <a:r>
              <a:rPr lang="ko-KR" altLang="en-US" b="1"/>
              <a:t>사회적 거리두기로</a:t>
            </a:r>
            <a:r>
              <a:rPr lang="ko-KR" altLang="en-US" b="1" dirty="0"/>
              <a:t> </a:t>
            </a:r>
            <a:r>
              <a:rPr lang="ko-KR" altLang="en-US" b="1"/>
              <a:t>위기 극복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7F267B-0955-264F-9D00-90E4315120A6}"/>
              </a:ext>
            </a:extLst>
          </p:cNvPr>
          <p:cNvSpPr/>
          <p:nvPr/>
        </p:nvSpPr>
        <p:spPr>
          <a:xfrm>
            <a:off x="312344" y="3279503"/>
            <a:ext cx="5043428" cy="2819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마스크 착용이 코로나 극복의 가장 핵심적인 역할을 했다고 봄 </a:t>
            </a:r>
            <a:r>
              <a:rPr lang="en-US" altLang="ko-KR" dirty="0"/>
              <a:t>(86.9%)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아울러 시민들의 자발적인 사회적 </a:t>
            </a:r>
            <a:r>
              <a:rPr lang="ko-KR" altLang="en-US" dirty="0" err="1"/>
              <a:t>거리두기도</a:t>
            </a:r>
            <a:r>
              <a:rPr lang="ko-KR" altLang="en-US" dirty="0"/>
              <a:t> 방역의 한 축 </a:t>
            </a:r>
            <a:r>
              <a:rPr lang="en-US" altLang="ko-KR" dirty="0"/>
              <a:t>(65.0%)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성숙한 </a:t>
            </a:r>
            <a:r>
              <a:rPr lang="ko-KR" altLang="en-US" dirty="0" err="1"/>
              <a:t>시민정신과</a:t>
            </a:r>
            <a:r>
              <a:rPr lang="ko-KR" altLang="en-US" dirty="0"/>
              <a:t> 의료진과 소방대원들의 봉사희생정신도 위기극복의 중요한 밑거름</a:t>
            </a:r>
          </a:p>
        </p:txBody>
      </p:sp>
    </p:spTree>
    <p:extLst>
      <p:ext uri="{BB962C8B-B14F-4D97-AF65-F5344CB8AC3E}">
        <p14:creationId xmlns:p14="http://schemas.microsoft.com/office/powerpoint/2010/main" val="7439890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95896"/>
            <a:ext cx="10515600" cy="863311"/>
          </a:xfrm>
        </p:spPr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6" name="직사각형 5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8-6.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위기 극복을 위해 대구시에 바라는 점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E4099E-ECD9-E342-A802-F4C583E973A9}"/>
              </a:ext>
            </a:extLst>
          </p:cNvPr>
          <p:cNvSpPr/>
          <p:nvPr/>
        </p:nvSpPr>
        <p:spPr>
          <a:xfrm>
            <a:off x="253232" y="2186875"/>
            <a:ext cx="9847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마스크가 필요합니다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수고한 </a:t>
            </a:r>
            <a:r>
              <a:rPr lang="ko-KR" altLang="en-US" b="1" dirty="0" err="1"/>
              <a:t>의료진에게도</a:t>
            </a:r>
            <a:r>
              <a:rPr lang="ko-KR" altLang="en-US" b="1" dirty="0"/>
              <a:t> 적절한 보상을 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8CF6B4-AFFD-9643-8412-AE02B336B589}"/>
              </a:ext>
            </a:extLst>
          </p:cNvPr>
          <p:cNvSpPr/>
          <p:nvPr/>
        </p:nvSpPr>
        <p:spPr>
          <a:xfrm>
            <a:off x="312344" y="3279503"/>
            <a:ext cx="5783656" cy="1868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/>
              <a:t>마스크 </a:t>
            </a:r>
            <a:r>
              <a:rPr lang="ko-KR" altLang="en-US" dirty="0" err="1"/>
              <a:t>착용의무를</a:t>
            </a:r>
            <a:r>
              <a:rPr lang="ko-KR" altLang="en-US" dirty="0"/>
              <a:t> 더욱 강화하면서 특히 </a:t>
            </a:r>
            <a:r>
              <a:rPr lang="en-US" altLang="ko-KR" dirty="0"/>
              <a:t>10</a:t>
            </a:r>
            <a:r>
              <a:rPr lang="ko-KR" altLang="en-US" dirty="0"/>
              <a:t>대를 중심으로 마스크 부족을 호소 </a:t>
            </a:r>
            <a:r>
              <a:rPr lang="en-US" altLang="ko-KR" b="1" dirty="0"/>
              <a:t>(12.3%)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코로나 위기극복에 일선에서 큰 역할을 한 </a:t>
            </a:r>
            <a:r>
              <a:rPr lang="ko-KR" altLang="en-US" dirty="0" err="1"/>
              <a:t>의료진에게도</a:t>
            </a:r>
            <a:r>
              <a:rPr lang="ko-KR" altLang="en-US" dirty="0"/>
              <a:t> 적절한 보상이 </a:t>
            </a:r>
            <a:r>
              <a:rPr lang="en-US" altLang="ko-KR" dirty="0"/>
              <a:t>(3.4%)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068127-45A0-994C-9C30-04B3091D4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05" y="2340937"/>
            <a:ext cx="4357007" cy="42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08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홍보 내용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764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정책적 시사점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152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19200" y="2413342"/>
            <a:ext cx="9744364" cy="1325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 err="1"/>
              <a:t>구군별</a:t>
            </a:r>
            <a:r>
              <a:rPr lang="ko-KR" altLang="en-US" sz="5400" dirty="0"/>
              <a:t> 주요 </a:t>
            </a:r>
            <a:r>
              <a:rPr lang="ko-KR" altLang="en-US" sz="5400" dirty="0" err="1"/>
              <a:t>사회지표의</a:t>
            </a:r>
            <a:r>
              <a:rPr lang="ko-KR" altLang="en-US" sz="5400" dirty="0"/>
              <a:t> 변화</a:t>
            </a:r>
            <a:endParaRPr lang="en-US" altLang="ko-KR" sz="5400" dirty="0"/>
          </a:p>
        </p:txBody>
      </p:sp>
    </p:spTree>
    <p:extLst>
      <p:ext uri="{BB962C8B-B14F-4D97-AF65-F5344CB8AC3E}">
        <p14:creationId xmlns:p14="http://schemas.microsoft.com/office/powerpoint/2010/main" val="5177883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B57F38-2B1B-9B4A-8202-489F646533A0}"/>
              </a:ext>
            </a:extLst>
          </p:cNvPr>
          <p:cNvSpPr/>
          <p:nvPr/>
        </p:nvSpPr>
        <p:spPr>
          <a:xfrm>
            <a:off x="4080064" y="1831381"/>
            <a:ext cx="4031873" cy="116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6000" b="1" dirty="0"/>
              <a:t>감사합니다</a:t>
            </a:r>
            <a:endParaRPr lang="en-US" altLang="ko-KR" sz="6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F9876-8494-4A7B-A18E-B4D24248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2" t="13865" r="16531" b="15524"/>
          <a:stretch/>
        </p:blipFill>
        <p:spPr>
          <a:xfrm>
            <a:off x="5037417" y="4179054"/>
            <a:ext cx="2117168" cy="17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2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중간보고 </a:t>
            </a:r>
            <a:r>
              <a:rPr lang="ko-KR" altLang="en-US" dirty="0" err="1"/>
              <a:t>주요의견과</a:t>
            </a:r>
            <a:r>
              <a:rPr lang="ko-KR" altLang="en-US" dirty="0"/>
              <a:t> 반영</a:t>
            </a:r>
          </a:p>
        </p:txBody>
      </p:sp>
    </p:spTree>
    <p:extLst>
      <p:ext uri="{BB962C8B-B14F-4D97-AF65-F5344CB8AC3E}">
        <p14:creationId xmlns:p14="http://schemas.microsoft.com/office/powerpoint/2010/main" val="3274675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중간보고 </a:t>
            </a:r>
            <a:r>
              <a:rPr lang="ko-KR" altLang="en-US" dirty="0" err="1"/>
              <a:t>주요의견과</a:t>
            </a:r>
            <a:r>
              <a:rPr lang="ko-KR" altLang="en-US" dirty="0"/>
              <a:t> 반영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75616"/>
              </p:ext>
            </p:extLst>
          </p:nvPr>
        </p:nvGraphicFramePr>
        <p:xfrm>
          <a:off x="246227" y="1376105"/>
          <a:ext cx="11699547" cy="518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842">
                  <a:extLst>
                    <a:ext uri="{9D8B030D-6E8A-4147-A177-3AD203B41FA5}">
                      <a16:colId xmlns:a16="http://schemas.microsoft.com/office/drawing/2014/main" val="2695257417"/>
                    </a:ext>
                  </a:extLst>
                </a:gridCol>
                <a:gridCol w="7987862">
                  <a:extLst>
                    <a:ext uri="{9D8B030D-6E8A-4147-A177-3AD203B41FA5}">
                      <a16:colId xmlns:a16="http://schemas.microsoft.com/office/drawing/2014/main" val="4126796647"/>
                    </a:ext>
                  </a:extLst>
                </a:gridCol>
                <a:gridCol w="1855843">
                  <a:extLst>
                    <a:ext uri="{9D8B030D-6E8A-4147-A177-3AD203B41FA5}">
                      <a16:colId xmlns:a16="http://schemas.microsoft.com/office/drawing/2014/main" val="1306543173"/>
                    </a:ext>
                  </a:extLst>
                </a:gridCol>
              </a:tblGrid>
              <a:tr h="3975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내용 구분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9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 요 의 견</a:t>
                      </a:r>
                      <a:endParaRPr lang="ko-KR" altLang="en-US" sz="18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9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반영 방법</a:t>
                      </a:r>
                      <a:endParaRPr lang="ko-KR" altLang="en-US" sz="18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799848"/>
                  </a:ext>
                </a:extLst>
              </a:tr>
              <a:tr h="47867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추가분석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요구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연령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혼인상태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거주지역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가구소득 등을 범주로 하여 전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설문항목에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대해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교차분석이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진행 필요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남구와 북구 주민들의 문화여가 활동에 대한 전반적인 차이점 분석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자영업자와 임금근로자에 따른 코로나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 결과 분석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월평균소득과 경제활동 및 문화여가활동 관계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조사항목에 대한 세부적인 분석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연도에 따른 만족도 등 제시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연령에 따른 건강법 및 만족도 차이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외국인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다문화와 관련해서는 지역별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학력별 분석 필요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노후주거공간 연령별 편차 예상되므로 분석 필요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여가활용방법 성별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연령별 분석 필요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통계분석 활용 필요 및 선행연구와 비교 결과 제시 → 코로나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항목 관련 통계분석 실시하였으며 심층 연구에 대한 내용은 본 용역의 범위 초과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3492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부문별 분석에 반영함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30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30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중간보고 </a:t>
            </a:r>
            <a:r>
              <a:rPr lang="ko-KR" altLang="en-US" dirty="0" err="1"/>
              <a:t>주요의견과</a:t>
            </a:r>
            <a:r>
              <a:rPr lang="ko-KR" altLang="en-US" dirty="0"/>
              <a:t> 반영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93503"/>
              </p:ext>
            </p:extLst>
          </p:nvPr>
        </p:nvGraphicFramePr>
        <p:xfrm>
          <a:off x="246227" y="1376105"/>
          <a:ext cx="11699547" cy="4835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842">
                  <a:extLst>
                    <a:ext uri="{9D8B030D-6E8A-4147-A177-3AD203B41FA5}">
                      <a16:colId xmlns:a16="http://schemas.microsoft.com/office/drawing/2014/main" val="2695257417"/>
                    </a:ext>
                  </a:extLst>
                </a:gridCol>
                <a:gridCol w="7987862">
                  <a:extLst>
                    <a:ext uri="{9D8B030D-6E8A-4147-A177-3AD203B41FA5}">
                      <a16:colId xmlns:a16="http://schemas.microsoft.com/office/drawing/2014/main" val="4126796647"/>
                    </a:ext>
                  </a:extLst>
                </a:gridCol>
                <a:gridCol w="1855843">
                  <a:extLst>
                    <a:ext uri="{9D8B030D-6E8A-4147-A177-3AD203B41FA5}">
                      <a16:colId xmlns:a16="http://schemas.microsoft.com/office/drawing/2014/main" val="1306543173"/>
                    </a:ext>
                  </a:extLst>
                </a:gridCol>
              </a:tblGrid>
              <a:tr h="3975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내용 구분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9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 요 의 견</a:t>
                      </a:r>
                      <a:endParaRPr lang="ko-KR" altLang="en-US" sz="18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9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반영 방법</a:t>
                      </a:r>
                      <a:endParaRPr lang="ko-KR" altLang="en-US" sz="18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799848"/>
                  </a:ext>
                </a:extLst>
              </a:tr>
              <a:tr h="31872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 수정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 눈에 전반적인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사회현황을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확인할 수 있는 분석표 추가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비영리법인단체 비약적 증가에 대한 해석 문제점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‘지역산업의 붕괴로 인한 실직의 영향으로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판단’의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 명확한 근거를 바탕으로 제시할 필요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북구는 ‘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행복감’과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걱정’이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높게 나타났는데 그에 대한 설명이 필요 → 담당 부서에서 파악 가능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달성군과 중구의 복지예산 비중이 낮은 이유에 대한 추가적인 설명 필요 → 담당 부서에서 파악 가능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3492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결과요약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및 부문별 분석에 반영함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30675"/>
                  </a:ext>
                </a:extLst>
              </a:tr>
              <a:tr h="12507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자료보완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대구시 재정자립도를 광역시와 비교 필요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지역균형발전 지표 등 지역사회공동지표 분석 필요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3492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자료 확보 후 보완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377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85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중간보고 </a:t>
            </a:r>
            <a:r>
              <a:rPr lang="ko-KR" altLang="en-US" dirty="0" err="1"/>
              <a:t>주요의견과</a:t>
            </a:r>
            <a:r>
              <a:rPr lang="ko-KR" altLang="en-US" dirty="0"/>
              <a:t> 반영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40885"/>
              </p:ext>
            </p:extLst>
          </p:nvPr>
        </p:nvGraphicFramePr>
        <p:xfrm>
          <a:off x="246227" y="1376105"/>
          <a:ext cx="11699547" cy="518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842">
                  <a:extLst>
                    <a:ext uri="{9D8B030D-6E8A-4147-A177-3AD203B41FA5}">
                      <a16:colId xmlns:a16="http://schemas.microsoft.com/office/drawing/2014/main" val="2695257417"/>
                    </a:ext>
                  </a:extLst>
                </a:gridCol>
                <a:gridCol w="7987862">
                  <a:extLst>
                    <a:ext uri="{9D8B030D-6E8A-4147-A177-3AD203B41FA5}">
                      <a16:colId xmlns:a16="http://schemas.microsoft.com/office/drawing/2014/main" val="4126796647"/>
                    </a:ext>
                  </a:extLst>
                </a:gridCol>
                <a:gridCol w="1855843">
                  <a:extLst>
                    <a:ext uri="{9D8B030D-6E8A-4147-A177-3AD203B41FA5}">
                      <a16:colId xmlns:a16="http://schemas.microsoft.com/office/drawing/2014/main" val="1306543173"/>
                    </a:ext>
                  </a:extLst>
                </a:gridCol>
              </a:tblGrid>
              <a:tr h="3975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내용 구분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9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 요 의 견</a:t>
                      </a:r>
                      <a:endParaRPr lang="ko-KR" altLang="en-US" sz="18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9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반영 방법</a:t>
                      </a:r>
                      <a:endParaRPr lang="ko-KR" altLang="en-US" sz="18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799848"/>
                  </a:ext>
                </a:extLst>
              </a:tr>
              <a:tr h="47867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설문 내용 변경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대중교용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 불편에 대한 세부적인 내용을 확인해 볼 필요가 있음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필요한 문화체육시설에 대한 하위 항목 중 체육과 관련된 추가 검토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읍면동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단위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사회지표가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나올 수 있도록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표본수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확대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코로나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부가조사표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 문항을 개방형 질문으로 하지 말고 구체적인 사례를 제시 등 구체적인 방향 제시를 요구함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 이상 연령 세분화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주관적 사회계층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하위층으로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인식 원인에 대한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하위항목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문항이 필요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휴대전화의 이용 목적 분석 등을 통해 적정한 휴대폰 사용을 유도할 수 있는 정책 마련이 필요할 것으로 보임 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349250" marR="0" lvl="0" indent="-2857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대구사회조사반영 검토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30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46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19200" y="2413342"/>
            <a:ext cx="9744364" cy="1325563"/>
          </a:xfrm>
        </p:spPr>
        <p:txBody>
          <a:bodyPr>
            <a:normAutofit fontScale="90000"/>
          </a:bodyPr>
          <a:lstStyle/>
          <a:p>
            <a:pPr fontAlgn="base" latinLnBrk="0">
              <a:lnSpc>
                <a:spcPct val="150000"/>
              </a:lnSpc>
            </a:pPr>
            <a:r>
              <a:rPr lang="ko-KR" altLang="en-US" dirty="0"/>
              <a:t>부문별 분석 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4979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 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5531" y="1596055"/>
            <a:ext cx="5600469" cy="660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2200" b="1" dirty="0">
                <a:solidFill>
                  <a:schemeClr val="tx1"/>
                </a:solidFill>
                <a:latin typeface="+mn-ea"/>
              </a:rPr>
              <a:t>1-1.</a:t>
            </a:r>
            <a:r>
              <a:rPr lang="ko-KR" altLang="en-US" sz="2200" b="1" dirty="0">
                <a:solidFill>
                  <a:schemeClr val="tx1"/>
                </a:solidFill>
                <a:latin typeface="+mn-ea"/>
              </a:rPr>
              <a:t> 삶에 대한 만족감</a:t>
            </a:r>
            <a:r>
              <a:rPr lang="en-US" altLang="ko-KR" sz="2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200" b="1" dirty="0">
                <a:solidFill>
                  <a:schemeClr val="tx1"/>
                </a:solidFill>
                <a:latin typeface="+mn-ea"/>
              </a:rPr>
              <a:t>행복지수</a:t>
            </a:r>
            <a:r>
              <a:rPr lang="en-US" altLang="ko-KR" sz="22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7309" y="2439782"/>
            <a:ext cx="5934592" cy="101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  <a:spcBef>
                <a:spcPts val="200"/>
              </a:spcBef>
            </a:pP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대구시민은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삶에 대해서 만족하는 편이고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(5.8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점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우울하지 않은 편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(4.0)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5531" y="3601841"/>
            <a:ext cx="5578508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대구시민들의 자신의 삶에 대한 만족감은 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5.8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점 수준이고 지역에 대한 만족도도 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5.8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점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어제의 행복감은 보통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(5.1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점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수준이나 어제의 걱정이나 며칠간 </a:t>
            </a:r>
            <a:r>
              <a:rPr lang="ko-KR" altLang="en-US" kern="0" spc="-20" dirty="0" err="1">
                <a:solidFill>
                  <a:srgbClr val="000000"/>
                </a:solidFill>
                <a:latin typeface="+mn-ea"/>
              </a:rPr>
              <a:t>우울감은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 낮음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4" name="_x504929112" descr="EMB0000541c25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291" y="2256319"/>
            <a:ext cx="5199063" cy="34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77308" y="1596055"/>
            <a:ext cx="118223" cy="660398"/>
          </a:xfrm>
          <a:prstGeom prst="rect">
            <a:avLst/>
          </a:prstGeom>
          <a:solidFill>
            <a:srgbClr val="B9C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386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 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7309" y="2439782"/>
            <a:ext cx="5934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2000" b="1" dirty="0"/>
              <a:t>해외이민 의사는 </a:t>
            </a:r>
            <a:r>
              <a:rPr lang="en-US" altLang="ko-KR" sz="2000" b="1" dirty="0"/>
              <a:t>20.0%, </a:t>
            </a:r>
            <a:r>
              <a:rPr lang="ko-KR" altLang="en-US" sz="2000" b="1" dirty="0"/>
              <a:t>점차 감소 추세</a:t>
            </a:r>
          </a:p>
          <a:p>
            <a:pPr fontAlgn="base" latinLnBrk="0"/>
            <a:r>
              <a:rPr lang="ko-KR" altLang="en-US" sz="2000" b="1" dirty="0"/>
              <a:t>국내 경제와 치안 불안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자녀 교육이 가장 큰 이유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7665" y="3508200"/>
            <a:ext cx="5578508" cy="2311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대구시민들의 해외이민 의사는 </a:t>
            </a:r>
            <a:r>
              <a:rPr lang="en-US" altLang="ko-KR" dirty="0"/>
              <a:t>2012</a:t>
            </a:r>
            <a:r>
              <a:rPr lang="ko-KR" altLang="en-US" dirty="0"/>
              <a:t>년 조사 실시 이후 점차 감소하는 추세</a:t>
            </a:r>
            <a:r>
              <a:rPr lang="en-US" altLang="ko-KR" dirty="0"/>
              <a:t>(’12</a:t>
            </a:r>
            <a:r>
              <a:rPr lang="ko-KR" altLang="en-US" dirty="0"/>
              <a:t>년 </a:t>
            </a:r>
            <a:r>
              <a:rPr lang="en-US" altLang="ko-KR" dirty="0"/>
              <a:t>24.9%</a:t>
            </a:r>
            <a:r>
              <a:rPr lang="ko-KR" altLang="en-US" dirty="0"/>
              <a:t>→’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20.0%)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이민 이유는 삶의 여유</a:t>
            </a:r>
            <a:r>
              <a:rPr lang="en-US" altLang="ko-KR" dirty="0"/>
              <a:t>(30.2%), </a:t>
            </a:r>
            <a:r>
              <a:rPr lang="ko-KR" altLang="en-US" dirty="0"/>
              <a:t>다양한 문화 향유</a:t>
            </a:r>
            <a:r>
              <a:rPr lang="en-US" altLang="ko-KR" dirty="0"/>
              <a:t>(29.6), </a:t>
            </a:r>
            <a:r>
              <a:rPr lang="ko-KR" altLang="en-US" dirty="0"/>
              <a:t>국내 불안</a:t>
            </a:r>
            <a:r>
              <a:rPr lang="en-US" altLang="ko-KR" dirty="0"/>
              <a:t>(9.3%)</a:t>
            </a:r>
            <a:r>
              <a:rPr lang="ko-KR" altLang="en-US" dirty="0"/>
              <a:t>의 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77308" y="1596055"/>
            <a:ext cx="5718692" cy="660398"/>
            <a:chOff x="377308" y="1596055"/>
            <a:chExt cx="5718692" cy="660398"/>
          </a:xfrm>
        </p:grpSpPr>
        <p:sp>
          <p:nvSpPr>
            <p:cNvPr id="8" name="직사각형 7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1-2.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 이민에 대한 견해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049" name="_x504931920" descr="EMB0000541c25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21" y="2729528"/>
            <a:ext cx="4713287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4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 구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9467" y="39200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535731488" descr="EMB0000055012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71" y="2824127"/>
            <a:ext cx="5199063" cy="24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6419" y="2624072"/>
            <a:ext cx="60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000" b="1" dirty="0"/>
              <a:t>이민 선호 국가는 호주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뉴질랜드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캐나다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미국 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7308" y="1596055"/>
            <a:ext cx="5718692" cy="660398"/>
            <a:chOff x="377308" y="1596055"/>
            <a:chExt cx="5718692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1-2-1.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 이민 희망지역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91807" y="3391801"/>
            <a:ext cx="470260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이민 </a:t>
            </a:r>
            <a:r>
              <a:rPr lang="ko-KR" altLang="en-US" kern="0" spc="-20" dirty="0" err="1">
                <a:solidFill>
                  <a:srgbClr val="000000"/>
                </a:solidFill>
                <a:latin typeface="+mn-ea"/>
              </a:rPr>
              <a:t>희망지역은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호주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뉴질랜드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(33.9%),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캐나다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(23.8%),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미국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(15.4%)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순</a:t>
            </a:r>
          </a:p>
        </p:txBody>
      </p:sp>
    </p:spTree>
    <p:extLst>
      <p:ext uri="{BB962C8B-B14F-4D97-AF65-F5344CB8AC3E}">
        <p14:creationId xmlns:p14="http://schemas.microsoft.com/office/powerpoint/2010/main" val="348798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 구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9467" y="39200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6052" y="2426540"/>
            <a:ext cx="5950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000" b="1" dirty="0"/>
              <a:t>외국인 이민자에 대한 편견을 해소할 필요성 인식은 </a:t>
            </a:r>
            <a:r>
              <a:rPr lang="en-US" altLang="ko-KR" sz="2000" b="1" dirty="0"/>
              <a:t>44.8%</a:t>
            </a:r>
          </a:p>
          <a:p>
            <a:pPr fontAlgn="base" latinLnBrk="0"/>
            <a:r>
              <a:rPr lang="ko-KR" altLang="en-US" sz="2000" b="1" dirty="0"/>
              <a:t>일자리 감소와 관련해 외국인 이민자를 다소 경계하는 편</a:t>
            </a:r>
          </a:p>
        </p:txBody>
      </p:sp>
      <p:pic>
        <p:nvPicPr>
          <p:cNvPr id="6145" name="_x535735592" descr="EMB0000055012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511" y="2321182"/>
            <a:ext cx="4706938" cy="355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77308" y="1596055"/>
            <a:ext cx="5718692" cy="660398"/>
            <a:chOff x="377308" y="1596055"/>
            <a:chExt cx="5718692" cy="660398"/>
          </a:xfrm>
        </p:grpSpPr>
        <p:sp>
          <p:nvSpPr>
            <p:cNvPr id="11" name="직사각형 10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1-3.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 다문화사회관련 정책에 대한 견해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90423" y="3983460"/>
            <a:ext cx="4702609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외국인이민과 관련된 인식은 </a:t>
            </a:r>
            <a:r>
              <a:rPr lang="en-US" altLang="ko-KR" dirty="0"/>
              <a:t>2012</a:t>
            </a:r>
            <a:r>
              <a:rPr lang="ko-KR" altLang="en-US" dirty="0"/>
              <a:t>년 이래 큰 변화는 없음</a:t>
            </a:r>
            <a:endParaRPr lang="en-US" altLang="ko-KR" dirty="0"/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 err="1"/>
              <a:t>저출산과</a:t>
            </a:r>
            <a:r>
              <a:rPr lang="ko-KR" altLang="en-US" dirty="0"/>
              <a:t> 노동력 부족을 해결하는 임시방편으로 다문화 현상을 바라보는 경향</a:t>
            </a:r>
            <a:endParaRPr lang="ko-KR" altLang="en-US" kern="0" spc="-3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0804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00896" y="487216"/>
            <a:ext cx="6693030" cy="6109451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3200" b="1" dirty="0"/>
              <a:t>과업 개요</a:t>
            </a:r>
            <a:endParaRPr lang="en-US" altLang="ko-KR" sz="3200" b="1" dirty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3200" b="1" dirty="0"/>
              <a:t>과업의 내용</a:t>
            </a:r>
            <a:endParaRPr lang="en-US" altLang="ko-KR" sz="3200" b="1" dirty="0"/>
          </a:p>
          <a:p>
            <a:pPr marL="514350" indent="-514350" fontAlgn="base" latinLnBrk="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3200" b="1" dirty="0"/>
              <a:t>중간보고 주요 의견과 반영 </a:t>
            </a:r>
            <a:endParaRPr lang="en-US" altLang="ko-KR" sz="3200" b="1" dirty="0"/>
          </a:p>
          <a:p>
            <a:pPr marL="514350" indent="-514350" fontAlgn="base" latinLnBrk="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3200" b="1" dirty="0"/>
              <a:t>부문별 분석 결과</a:t>
            </a:r>
            <a:endParaRPr lang="en-US" altLang="ko-KR" sz="3200" b="1" dirty="0"/>
          </a:p>
          <a:p>
            <a:pPr marL="514350" indent="-514350" fontAlgn="base" latinLnBrk="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3200" b="1" dirty="0"/>
              <a:t>코로나에 대한 분석 결과</a:t>
            </a:r>
            <a:endParaRPr lang="en-US" altLang="ko-KR" sz="3200" b="1" dirty="0"/>
          </a:p>
          <a:p>
            <a:pPr marL="514350" indent="-514350" fontAlgn="base" latinLnBrk="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3200" b="1" dirty="0" err="1"/>
              <a:t>구군별</a:t>
            </a:r>
            <a:r>
              <a:rPr lang="ko-KR" altLang="en-US" sz="3200" b="1" dirty="0"/>
              <a:t> 주요 </a:t>
            </a:r>
            <a:r>
              <a:rPr lang="ko-KR" altLang="en-US" sz="3200" b="1" dirty="0" err="1"/>
              <a:t>사회지표의</a:t>
            </a:r>
            <a:r>
              <a:rPr lang="ko-KR" altLang="en-US" sz="3200" b="1" dirty="0"/>
              <a:t> 변화</a:t>
            </a:r>
            <a:endParaRPr lang="en-US" altLang="ko-KR" sz="32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8001000" y="385616"/>
            <a:ext cx="4191001" cy="1093934"/>
            <a:chOff x="7213600" y="211667"/>
            <a:chExt cx="3773858" cy="1080000"/>
          </a:xfrm>
          <a:solidFill>
            <a:srgbClr val="21486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순서도: 지연 9"/>
            <p:cNvSpPr/>
            <p:nvPr/>
          </p:nvSpPr>
          <p:spPr>
            <a:xfrm flipH="1">
              <a:off x="7213600" y="211667"/>
              <a:ext cx="711200" cy="10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24800" y="211667"/>
              <a:ext cx="3062658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800" b="1" dirty="0"/>
                <a:t>   목 차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985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 구</a:t>
            </a:r>
          </a:p>
        </p:txBody>
      </p:sp>
      <p:pic>
        <p:nvPicPr>
          <p:cNvPr id="7169" name="_x535730552" descr="EMB0000055012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86" y="2137461"/>
            <a:ext cx="4618943" cy="395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7263" y="2440051"/>
            <a:ext cx="6301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sz="2000" b="1" dirty="0"/>
              <a:t>거주외국인과의 경험 전반적으로 감소</a:t>
            </a:r>
          </a:p>
          <a:p>
            <a:pPr fontAlgn="base" latinLnBrk="0"/>
            <a:r>
              <a:rPr lang="ko-KR" altLang="en-US" sz="2000" b="1" dirty="0"/>
              <a:t>거리에서 만나 본 정도는 외국인 근로자</a:t>
            </a:r>
            <a:r>
              <a:rPr lang="en-US" altLang="ko-KR" sz="2000" b="1" dirty="0"/>
              <a:t>(43.6%), </a:t>
            </a:r>
            <a:endParaRPr lang="ko-KR" altLang="en-US" sz="2000" b="1" dirty="0"/>
          </a:p>
          <a:p>
            <a:pPr fontAlgn="base" latinLnBrk="0"/>
            <a:r>
              <a:rPr lang="ko-KR" altLang="en-US" sz="2000" b="1" dirty="0"/>
              <a:t>국제결혼이주 여성</a:t>
            </a:r>
            <a:r>
              <a:rPr lang="en-US" altLang="ko-KR" sz="2000" b="1" dirty="0"/>
              <a:t>(34.7%), </a:t>
            </a:r>
            <a:r>
              <a:rPr lang="ko-KR" altLang="en-US" sz="2000" b="1" dirty="0"/>
              <a:t>외국인 유학생</a:t>
            </a:r>
            <a:r>
              <a:rPr lang="en-US" altLang="ko-KR" sz="2000" b="1" dirty="0"/>
              <a:t>(34.7%) </a:t>
            </a:r>
            <a:r>
              <a:rPr lang="ko-KR" altLang="en-US" sz="2000" b="1" dirty="0"/>
              <a:t>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308" y="1596055"/>
            <a:ext cx="5718692" cy="660398"/>
            <a:chOff x="377308" y="1596055"/>
            <a:chExt cx="5718692" cy="660398"/>
          </a:xfrm>
        </p:grpSpPr>
        <p:sp>
          <p:nvSpPr>
            <p:cNvPr id="8" name="직사각형 7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1-4.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 거주외국인과의 경험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5418" y="3763723"/>
            <a:ext cx="6685414" cy="250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증가하던 거주외국인에 대한 경험이 감소하였으며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특히 국제결혼이주여성과 외국인 근로자에 대한 경험이 많이 감소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indent="-342900" algn="just" fontAlgn="base"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거주외국인을 직접 만나거나 사귄 경험은 </a:t>
            </a:r>
            <a:r>
              <a:rPr lang="ko-KR" altLang="en-US" kern="0" spc="-20" dirty="0" err="1">
                <a:solidFill>
                  <a:srgbClr val="000000"/>
                </a:solidFill>
                <a:latin typeface="+mn-ea"/>
              </a:rPr>
              <a:t>특성별로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 차이가 남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indent="-342900" algn="just" fontAlgn="base"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연령별로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20~40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대의 거주외국인과의 경험이 많으나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60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 이상에서 거주외국인과의 경험이 다른 연령대에 비해 적은 편임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indent="-342900" algn="just" fontAlgn="base"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일반 국민을 대상으로 하는 다문화주의 교육을 확대 필요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5582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 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043" y="2389310"/>
            <a:ext cx="6479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ko-KR" altLang="en-US" sz="2000" b="1" dirty="0"/>
              <a:t>외국인을 만나면 웃으면서 인사만 하는 정도</a:t>
            </a:r>
            <a:r>
              <a:rPr lang="en-US" altLang="ko-KR" sz="2000" b="1" dirty="0"/>
              <a:t>(23.4%)</a:t>
            </a:r>
            <a:r>
              <a:rPr lang="ko-KR" altLang="en-US" sz="2000" b="1" dirty="0"/>
              <a:t>가 가장 많고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‘간단한 대화를 </a:t>
            </a:r>
            <a:r>
              <a:rPr lang="ko-KR" altLang="en-US" sz="2000" b="1" dirty="0" err="1"/>
              <a:t>이어간다’만</a:t>
            </a:r>
            <a:r>
              <a:rPr lang="ko-KR" altLang="en-US" sz="2000" b="1" dirty="0"/>
              <a:t> 소폭 증가</a:t>
            </a:r>
          </a:p>
        </p:txBody>
      </p:sp>
      <p:pic>
        <p:nvPicPr>
          <p:cNvPr id="8193" name="_x535740992" descr="EMB0000055013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17" y="3000837"/>
            <a:ext cx="5629551" cy="28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77308" y="1596055"/>
            <a:ext cx="5718692" cy="660398"/>
            <a:chOff x="377308" y="1596055"/>
            <a:chExt cx="5718692" cy="660398"/>
          </a:xfrm>
        </p:grpSpPr>
        <p:sp>
          <p:nvSpPr>
            <p:cNvPr id="8" name="직사각형 7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1-4-1.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 거주외국인을 만났을 때의 대응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76717" y="3615931"/>
            <a:ext cx="6096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거주외국인을 만났을 때 웃으면서 인사하는 정도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(23.4%)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가 가장 많고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간단한 대화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(18.8%), 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간단한 인사말 건네기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(12.1%) 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순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990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_x535750928" descr="EMB0000055013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01" y="1387661"/>
            <a:ext cx="3463589" cy="23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 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5531" y="2341291"/>
            <a:ext cx="5899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“입양하고 싶지 </a:t>
            </a:r>
            <a:r>
              <a:rPr lang="ko-KR" altLang="en-US" sz="2000" b="1" dirty="0" err="1"/>
              <a:t>않다”는</a:t>
            </a:r>
            <a:r>
              <a:rPr lang="ko-KR" altLang="en-US" sz="2000" b="1" dirty="0"/>
              <a:t> 인식이 계속 증가</a:t>
            </a:r>
            <a:r>
              <a:rPr lang="en-US" altLang="ko-KR" sz="2000" b="1" dirty="0"/>
              <a:t>(65.0%)</a:t>
            </a:r>
            <a:endParaRPr lang="ko-KR" altLang="en-US" sz="2000" b="1" dirty="0"/>
          </a:p>
        </p:txBody>
      </p:sp>
      <p:pic>
        <p:nvPicPr>
          <p:cNvPr id="1025" name="_x535751216" descr="EMB0000055013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01" y="3695030"/>
            <a:ext cx="4041609" cy="31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77308" y="1596055"/>
            <a:ext cx="5718692" cy="660398"/>
            <a:chOff x="377308" y="1596055"/>
            <a:chExt cx="5718692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1-5.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 자녀 입양에 대한 견해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98903" y="3282114"/>
            <a:ext cx="6096000" cy="25473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4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자녀를 입양하고 싶지 않다는 인식이 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65.0%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로 매년 증가하고 있음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4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입양을 원하지 않는다는 응답은 꾸준히 증가하는 추세</a:t>
            </a:r>
            <a:r>
              <a:rPr lang="en-US" altLang="ko-KR" kern="0" spc="10" dirty="0">
                <a:solidFill>
                  <a:srgbClr val="000000"/>
                </a:solidFill>
                <a:latin typeface="+mn-ea"/>
              </a:rPr>
              <a:t>(’12</a:t>
            </a:r>
            <a:r>
              <a:rPr lang="ko-KR" altLang="en-US" kern="0" spc="1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10" dirty="0">
                <a:solidFill>
                  <a:srgbClr val="000000"/>
                </a:solidFill>
                <a:latin typeface="+mn-ea"/>
              </a:rPr>
              <a:t>53.8% </a:t>
            </a:r>
            <a:r>
              <a:rPr lang="ko-KR" altLang="en-US" kern="0" spc="10" dirty="0">
                <a:solidFill>
                  <a:srgbClr val="000000"/>
                </a:solidFill>
                <a:latin typeface="+mn-ea"/>
              </a:rPr>
              <a:t>→ ’</a:t>
            </a:r>
            <a:r>
              <a:rPr lang="en-US" altLang="ko-KR" kern="0" spc="1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kern="0" spc="1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10" dirty="0">
                <a:solidFill>
                  <a:srgbClr val="000000"/>
                </a:solidFill>
                <a:latin typeface="+mn-ea"/>
              </a:rPr>
              <a:t>65.0%)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4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입양하고 싶지 않은 이유는 ‘현재 자녀가 </a:t>
            </a:r>
            <a:r>
              <a:rPr lang="ko-KR" altLang="en-US" kern="0" spc="-20" dirty="0" err="1">
                <a:solidFill>
                  <a:srgbClr val="000000"/>
                </a:solidFill>
                <a:latin typeface="+mn-ea"/>
              </a:rPr>
              <a:t>있으므로’가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64.8%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로 가장 많음</a:t>
            </a:r>
            <a:endParaRPr lang="ko-KR" altLang="en-US" kern="0" spc="-3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345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인구 </a:t>
            </a:r>
            <a:r>
              <a:rPr lang="en-US" altLang="ko-KR" dirty="0"/>
              <a:t>: </a:t>
            </a:r>
            <a:r>
              <a:rPr lang="ko-KR" altLang="en-US" dirty="0"/>
              <a:t>정책적 시사점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6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인구 </a:t>
            </a:r>
            <a:r>
              <a:rPr lang="en-US" altLang="ko-KR" dirty="0"/>
              <a:t>: </a:t>
            </a:r>
            <a:r>
              <a:rPr lang="ko-KR" altLang="en-US" dirty="0"/>
              <a:t>홍보 내용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5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455" y="2246618"/>
            <a:ext cx="8752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sz="2000" b="1" dirty="0"/>
              <a:t>‘의료기관을 이용한 적 </a:t>
            </a:r>
            <a:r>
              <a:rPr lang="ko-KR" altLang="en-US" sz="2000" b="1" dirty="0" err="1"/>
              <a:t>없다’는</a:t>
            </a:r>
            <a:r>
              <a:rPr lang="ko-KR" altLang="en-US" sz="2000" b="1" dirty="0"/>
              <a:t> 비율이 증가</a:t>
            </a:r>
          </a:p>
          <a:p>
            <a:pPr fontAlgn="base" latinLnBrk="0"/>
            <a:r>
              <a:rPr lang="en-US" altLang="ko-KR" sz="2000" b="1" dirty="0"/>
              <a:t>(’18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15.0%</a:t>
            </a:r>
            <a:r>
              <a:rPr lang="ko-KR" altLang="en-US" sz="2000" b="1" dirty="0"/>
              <a:t>→’</a:t>
            </a:r>
            <a:r>
              <a:rPr lang="en-US" altLang="ko-KR" sz="2000" b="1" dirty="0"/>
              <a:t>20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19.8%) </a:t>
            </a:r>
            <a:r>
              <a:rPr lang="ko-KR" altLang="en-US" sz="2000" b="1" dirty="0"/>
              <a:t>주로 이용하는 의료기관은 병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의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원이 </a:t>
            </a:r>
            <a:r>
              <a:rPr lang="en-US" altLang="ko-KR" sz="2000" b="1" dirty="0"/>
              <a:t>58.7%</a:t>
            </a:r>
            <a:endParaRPr lang="ko-KR" altLang="en-US" sz="2000" b="1" dirty="0"/>
          </a:p>
        </p:txBody>
      </p:sp>
      <p:pic>
        <p:nvPicPr>
          <p:cNvPr id="2049" name="_x535722776" descr="EMB0000055013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27" y="3018314"/>
            <a:ext cx="5511800" cy="327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2-1.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 의료서비스 이용 의료기관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7499" y="3170548"/>
            <a:ext cx="6305528" cy="1486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의료기관 이용 경험은 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81%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로 지난 조사에 비해 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4%p 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감소</a:t>
            </a:r>
            <a:endParaRPr lang="en-US" altLang="ko-KR" kern="0" spc="-3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주로 이용하는 의료기관은 병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의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원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(58.7%), 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종합병원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(20.2%), </a:t>
            </a:r>
            <a:r>
              <a:rPr lang="ko-KR" altLang="en-US" kern="0" spc="-30" dirty="0" err="1">
                <a:solidFill>
                  <a:srgbClr val="000000"/>
                </a:solidFill>
                <a:latin typeface="+mj-ea"/>
                <a:ea typeface="+mj-ea"/>
              </a:rPr>
              <a:t>치과병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의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원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(11.1%) 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순</a:t>
            </a:r>
            <a:endParaRPr lang="ko-KR" altLang="en-US" kern="0" spc="-3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6860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535752224" descr="EMB0000055013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24" y="1738860"/>
            <a:ext cx="5534291" cy="419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343" y="2246618"/>
            <a:ext cx="6647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2000" b="1" dirty="0" err="1"/>
              <a:t>의료서비스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만족도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다소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감소</a:t>
            </a:r>
            <a:r>
              <a:rPr lang="en-US" altLang="ko-KR" sz="2000" b="1" dirty="0"/>
              <a:t>(’18년 3.6점→’20년 3.5점)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2-2.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 의료서비스 만족도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53232" y="3273089"/>
            <a:ext cx="6096000" cy="14144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의료서비스에 만족하는 비율은 다시 감소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(’18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57.0%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→’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49.6%)</a:t>
            </a:r>
            <a:endParaRPr lang="ko-KR" altLang="en-US" kern="0" spc="-2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의료서비스 만족도는 특성에 따른 차이가 크지 않음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7250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243" y="2245631"/>
            <a:ext cx="5641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대기시간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과잉진료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의료비에 대한 불만이 높아</a:t>
            </a:r>
          </a:p>
        </p:txBody>
      </p:sp>
      <p:pic>
        <p:nvPicPr>
          <p:cNvPr id="4097" name="_x535748120" descr="EMB0000055013d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858780"/>
            <a:ext cx="5672666" cy="45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8" name="직사각형 7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2-3.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의료서비스 </a:t>
              </a:r>
              <a:r>
                <a:rPr lang="ko-KR" altLang="en-US" sz="2200" b="1" dirty="0" err="1">
                  <a:solidFill>
                    <a:schemeClr val="tx1"/>
                  </a:solidFill>
                </a:rPr>
                <a:t>불만이유</a:t>
              </a:r>
              <a:endParaRPr lang="ko-KR" altLang="en-US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3232" y="3084921"/>
            <a:ext cx="5858810" cy="24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한컴바탕"/>
                <a:ea typeface="한컴바탕"/>
              </a:rPr>
              <a:t>의료서비스 불만 이유는 대기시간</a:t>
            </a:r>
            <a:r>
              <a:rPr lang="en-US" altLang="ko-KR" kern="0" spc="-30" dirty="0">
                <a:solidFill>
                  <a:srgbClr val="000000"/>
                </a:solidFill>
                <a:latin typeface="한컴바탕"/>
                <a:ea typeface="한컴바탕"/>
              </a:rPr>
              <a:t>(57.9%), </a:t>
            </a:r>
            <a:r>
              <a:rPr lang="ko-KR" altLang="en-US" kern="0" spc="-30" dirty="0">
                <a:solidFill>
                  <a:srgbClr val="000000"/>
                </a:solidFill>
                <a:latin typeface="한컴바탕"/>
                <a:ea typeface="한컴바탕"/>
              </a:rPr>
              <a:t>비싼 의료비</a:t>
            </a:r>
            <a:r>
              <a:rPr lang="en-US" altLang="ko-KR" kern="0" spc="-30" dirty="0">
                <a:solidFill>
                  <a:srgbClr val="000000"/>
                </a:solidFill>
                <a:latin typeface="한컴바탕"/>
                <a:ea typeface="한컴바탕"/>
              </a:rPr>
              <a:t>(32.3%), </a:t>
            </a:r>
            <a:r>
              <a:rPr lang="ko-KR" altLang="en-US" kern="0" spc="-30" dirty="0">
                <a:solidFill>
                  <a:srgbClr val="000000"/>
                </a:solidFill>
                <a:latin typeface="한컴바탕"/>
                <a:ea typeface="한컴바탕"/>
              </a:rPr>
              <a:t>과잉진료</a:t>
            </a:r>
            <a:r>
              <a:rPr lang="en-US" altLang="ko-KR" kern="0" spc="-30" dirty="0">
                <a:solidFill>
                  <a:srgbClr val="000000"/>
                </a:solidFill>
                <a:latin typeface="한컴바탕"/>
                <a:ea typeface="한컴바탕"/>
              </a:rPr>
              <a:t>(31.0%)</a:t>
            </a:r>
            <a:r>
              <a:rPr lang="ko-KR" altLang="en-US" kern="0" spc="-30" dirty="0">
                <a:solidFill>
                  <a:srgbClr val="000000"/>
                </a:solidFill>
                <a:latin typeface="한컴바탕"/>
                <a:ea typeface="한컴바탕"/>
              </a:rPr>
              <a:t>의 순으로 높음</a:t>
            </a:r>
            <a:endParaRPr lang="ko-KR" altLang="en-US" kern="0" spc="-30" dirty="0">
              <a:solidFill>
                <a:srgbClr val="000000"/>
              </a:solidFill>
              <a:latin typeface="한컴바탕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연령대에 따라 불만인 이유 상이</a:t>
            </a:r>
            <a:endParaRPr lang="ko-KR" altLang="en-US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한컴바탕"/>
                <a:ea typeface="한컴바탕"/>
              </a:rPr>
              <a:t>의료 서비스에 대한 요구가 양적인 것에서 질적인 적으로 변화하는 것에 주목할 필요가 있음</a:t>
            </a:r>
            <a:endParaRPr lang="ko-KR" altLang="en-US" kern="0" spc="-3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429273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4470" y="2233747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sz="2000" b="1"/>
              <a:t>건강유지를 위해 노력하는 시민 급증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2-4.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평소 건강유지 노력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26002" y="3377043"/>
            <a:ext cx="5769998" cy="1486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스스로의 건강유지를 위해 노력한다는 시민은 크게 증가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(’18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29.5%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→’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40.9%)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연령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가구소득이 높을수록 건강유지를 위해 노력함 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073" name="_x170405672" descr="EMB0000541c250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89" y="1903751"/>
            <a:ext cx="5047853" cy="45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80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pic>
        <p:nvPicPr>
          <p:cNvPr id="6145" name="_x535743728" descr="EMB0000055013d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410" y="2831393"/>
            <a:ext cx="6027886" cy="3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8" name="직사각형 7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2-5.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평소 건강관리 방법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3232" y="2246618"/>
            <a:ext cx="8284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주된 건강관리 방법은 규칙적 운동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(29.8%)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과 충분한 수면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휴식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(27.3%)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1455" y="3373729"/>
            <a:ext cx="5175416" cy="287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건강관리 방법으로 담배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술 등 자제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보양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영양제 등 섭취하는 적극적인 방법을 실천하는 비율은 매년 증가하는 추세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규칙적 운동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식사조절 등에서 성별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연령대별 차이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뚜렷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구군별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차이는 있으나 특징적이지 않음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150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과업 개요</a:t>
            </a:r>
          </a:p>
        </p:txBody>
      </p:sp>
    </p:spTree>
    <p:extLst>
      <p:ext uri="{BB962C8B-B14F-4D97-AF65-F5344CB8AC3E}">
        <p14:creationId xmlns:p14="http://schemas.microsoft.com/office/powerpoint/2010/main" val="2740202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2-5-1.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생활체육 참여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3232" y="2355104"/>
            <a:ext cx="4270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000" b="1" dirty="0"/>
              <a:t>생활체육에 참여하는 시민이 </a:t>
            </a:r>
            <a:r>
              <a:rPr lang="en-US" altLang="ko-KR" sz="2000" b="1" dirty="0"/>
              <a:t>55.9%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244855" y="3042593"/>
            <a:ext cx="6305847" cy="3072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생활체육에 참여하는 시민은 </a:t>
            </a:r>
            <a:r>
              <a:rPr lang="en-US" altLang="ko-KR" dirty="0"/>
              <a:t>55.9%, </a:t>
            </a:r>
          </a:p>
          <a:p>
            <a:pPr lvl="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</a:pPr>
            <a:r>
              <a:rPr lang="ko-KR" altLang="en-US" dirty="0"/>
              <a:t>    참여하지 않는 시민이 </a:t>
            </a:r>
            <a:r>
              <a:rPr lang="en-US" altLang="ko-KR" dirty="0"/>
              <a:t>44.1%</a:t>
            </a:r>
          </a:p>
          <a:p>
            <a:pPr lvl="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</a:pPr>
            <a:r>
              <a:rPr lang="en-US" altLang="ko-KR" dirty="0"/>
              <a:t>    </a:t>
            </a:r>
            <a:r>
              <a:rPr lang="ko-KR" altLang="en-US" dirty="0"/>
              <a:t>직전 조사와 거의 변하지 않음</a:t>
            </a:r>
            <a:endParaRPr lang="en-US" altLang="ko-KR" dirty="0"/>
          </a:p>
          <a:p>
            <a:pPr lvl="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</a:pPr>
            <a:endParaRPr lang="ko-KR" altLang="en-US" dirty="0"/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참여 횟수는 주 </a:t>
            </a:r>
            <a:r>
              <a:rPr lang="en-US" altLang="ko-KR" dirty="0"/>
              <a:t>2</a:t>
            </a:r>
            <a:r>
              <a:rPr lang="ko-KR" altLang="en-US" dirty="0"/>
              <a:t>회</a:t>
            </a:r>
            <a:r>
              <a:rPr lang="en-US" altLang="ko-KR" dirty="0"/>
              <a:t>, </a:t>
            </a:r>
            <a:r>
              <a:rPr lang="ko-KR" altLang="en-US" dirty="0"/>
              <a:t>주 </a:t>
            </a:r>
            <a:r>
              <a:rPr lang="en-US" altLang="ko-KR" dirty="0"/>
              <a:t>3</a:t>
            </a:r>
            <a:r>
              <a:rPr lang="ko-KR" altLang="en-US" dirty="0"/>
              <a:t>회</a:t>
            </a:r>
            <a:r>
              <a:rPr lang="en-US" altLang="ko-KR" dirty="0"/>
              <a:t>, </a:t>
            </a:r>
            <a:r>
              <a:rPr lang="ko-KR" altLang="en-US" dirty="0"/>
              <a:t>주 </a:t>
            </a:r>
            <a:r>
              <a:rPr lang="en-US" altLang="ko-KR" dirty="0"/>
              <a:t>1</a:t>
            </a:r>
            <a:r>
              <a:rPr lang="ko-KR" altLang="en-US" dirty="0"/>
              <a:t>회의 순으로 많음</a:t>
            </a: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endParaRPr lang="ko-KR" altLang="en-US" dirty="0"/>
          </a:p>
        </p:txBody>
      </p:sp>
      <p:pic>
        <p:nvPicPr>
          <p:cNvPr id="1025" name="_x666410168" descr="EMB0000328c2a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631" y="1737527"/>
            <a:ext cx="4552169" cy="446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52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2-5-2. </a:t>
              </a:r>
              <a:r>
                <a:rPr lang="ko-KR" altLang="en-US" sz="2200" b="1" dirty="0" err="1">
                  <a:solidFill>
                    <a:schemeClr val="tx1"/>
                  </a:solidFill>
                </a:rPr>
                <a:t>체육동호회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 가입 여부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3232" y="2355104"/>
            <a:ext cx="5989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000" b="1" dirty="0"/>
              <a:t>대구시민 </a:t>
            </a:r>
            <a:r>
              <a:rPr lang="en-US" altLang="ko-KR" sz="2000" b="1" dirty="0"/>
              <a:t>14.2%</a:t>
            </a:r>
            <a:r>
              <a:rPr lang="ko-KR" altLang="en-US" sz="2000" b="1" dirty="0"/>
              <a:t>가 체육동호회에 가입하여 활동 중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4855" y="3042593"/>
            <a:ext cx="5578429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대구시민 </a:t>
            </a:r>
            <a:r>
              <a:rPr lang="en-US" altLang="ko-KR" dirty="0"/>
              <a:t>80.3%</a:t>
            </a:r>
            <a:r>
              <a:rPr lang="ko-KR" altLang="en-US" dirty="0"/>
              <a:t>는 </a:t>
            </a:r>
            <a:r>
              <a:rPr lang="ko-KR" altLang="en-US" dirty="0" err="1"/>
              <a:t>체육동호회</a:t>
            </a:r>
            <a:r>
              <a:rPr lang="ko-KR" altLang="en-US" dirty="0"/>
              <a:t> </a:t>
            </a:r>
            <a:r>
              <a:rPr lang="ko-KR" altLang="en-US" dirty="0" err="1"/>
              <a:t>미가입</a:t>
            </a:r>
            <a:r>
              <a:rPr lang="en-US" altLang="ko-KR" dirty="0"/>
              <a:t>, 14.2%</a:t>
            </a:r>
            <a:r>
              <a:rPr lang="ko-KR" altLang="en-US" dirty="0"/>
              <a:t>만 활동 중</a:t>
            </a: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관심은 있으나 가입하지 않은 비율이 관심이 없어서 가입하지 않은 비율보다 많음</a:t>
            </a:r>
          </a:p>
        </p:txBody>
      </p:sp>
      <p:pic>
        <p:nvPicPr>
          <p:cNvPr id="12289" name="_x61612368" descr="EMB0000541c2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42" y="1786771"/>
            <a:ext cx="4411760" cy="451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270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400" b="1" dirty="0">
                  <a:solidFill>
                    <a:schemeClr val="tx1"/>
                  </a:solidFill>
                </a:rPr>
                <a:t>2-5-3. 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주요 </a:t>
              </a:r>
              <a:r>
                <a:rPr lang="ko-KR" altLang="en-US" sz="2400" b="1" dirty="0" err="1">
                  <a:solidFill>
                    <a:schemeClr val="tx1"/>
                  </a:solidFill>
                </a:rPr>
                <a:t>체육동호회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 가입 종목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3232" y="2355104"/>
            <a:ext cx="6814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000" b="1" dirty="0"/>
              <a:t>가입한 </a:t>
            </a:r>
            <a:r>
              <a:rPr lang="ko-KR" altLang="en-US" sz="2000" b="1" dirty="0" err="1"/>
              <a:t>체육동호회</a:t>
            </a:r>
            <a:r>
              <a:rPr lang="ko-KR" altLang="en-US" sz="2000" b="1" dirty="0"/>
              <a:t> 종목은 헬스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골프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축구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요가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수영 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4855" y="3042593"/>
            <a:ext cx="5578429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대구시민이 가입하여 활동하고 있는 </a:t>
            </a:r>
            <a:r>
              <a:rPr lang="ko-KR" altLang="en-US" dirty="0" err="1"/>
              <a:t>체육동호회</a:t>
            </a:r>
            <a:r>
              <a:rPr lang="ko-KR" altLang="en-US" dirty="0"/>
              <a:t> 중 </a:t>
            </a:r>
            <a:r>
              <a:rPr lang="ko-KR" altLang="en-US" dirty="0" err="1"/>
              <a:t>보디빌딩이</a:t>
            </a:r>
            <a:r>
              <a:rPr lang="ko-KR" altLang="en-US" dirty="0"/>
              <a:t> 가장 많음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07878"/>
              </p:ext>
            </p:extLst>
          </p:nvPr>
        </p:nvGraphicFramePr>
        <p:xfrm>
          <a:off x="7186141" y="1540812"/>
          <a:ext cx="4504270" cy="4952250"/>
        </p:xfrm>
        <a:graphic>
          <a:graphicData uri="http://schemas.openxmlformats.org/drawingml/2006/table">
            <a:tbl>
              <a:tblPr/>
              <a:tblGrid>
                <a:gridCol w="587428">
                  <a:extLst>
                    <a:ext uri="{9D8B030D-6E8A-4147-A177-3AD203B41FA5}">
                      <a16:colId xmlns:a16="http://schemas.microsoft.com/office/drawing/2014/main" val="1564533972"/>
                    </a:ext>
                  </a:extLst>
                </a:gridCol>
                <a:gridCol w="652807">
                  <a:extLst>
                    <a:ext uri="{9D8B030D-6E8A-4147-A177-3AD203B41FA5}">
                      <a16:colId xmlns:a16="http://schemas.microsoft.com/office/drawing/2014/main" val="811272159"/>
                    </a:ext>
                  </a:extLst>
                </a:gridCol>
                <a:gridCol w="652807">
                  <a:extLst>
                    <a:ext uri="{9D8B030D-6E8A-4147-A177-3AD203B41FA5}">
                      <a16:colId xmlns:a16="http://schemas.microsoft.com/office/drawing/2014/main" val="1150619318"/>
                    </a:ext>
                  </a:extLst>
                </a:gridCol>
                <a:gridCol w="652807">
                  <a:extLst>
                    <a:ext uri="{9D8B030D-6E8A-4147-A177-3AD203B41FA5}">
                      <a16:colId xmlns:a16="http://schemas.microsoft.com/office/drawing/2014/main" val="3623022138"/>
                    </a:ext>
                  </a:extLst>
                </a:gridCol>
                <a:gridCol w="652807">
                  <a:extLst>
                    <a:ext uri="{9D8B030D-6E8A-4147-A177-3AD203B41FA5}">
                      <a16:colId xmlns:a16="http://schemas.microsoft.com/office/drawing/2014/main" val="2319603912"/>
                    </a:ext>
                  </a:extLst>
                </a:gridCol>
                <a:gridCol w="652807">
                  <a:extLst>
                    <a:ext uri="{9D8B030D-6E8A-4147-A177-3AD203B41FA5}">
                      <a16:colId xmlns:a16="http://schemas.microsoft.com/office/drawing/2014/main" val="1608013256"/>
                    </a:ext>
                  </a:extLst>
                </a:gridCol>
                <a:gridCol w="652807">
                  <a:extLst>
                    <a:ext uri="{9D8B030D-6E8A-4147-A177-3AD203B41FA5}">
                      <a16:colId xmlns:a16="http://schemas.microsoft.com/office/drawing/2014/main" val="512667601"/>
                    </a:ext>
                  </a:extLst>
                </a:gridCol>
              </a:tblGrid>
              <a:tr h="162956"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</a:t>
                      </a:r>
                      <a:r>
                        <a:rPr lang="ko-KR" altLang="en-US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표 </a:t>
                      </a: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2-9] </a:t>
                      </a:r>
                      <a:r>
                        <a:rPr lang="ko-KR" altLang="en-US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주요 체육활동 종목</a:t>
                      </a: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복수응답</a:t>
                      </a: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%)</a:t>
                      </a:r>
                      <a:endParaRPr lang="ko-KR" altLang="en-US" sz="1000" kern="0" spc="-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84114"/>
                  </a:ext>
                </a:extLst>
              </a:tr>
              <a:tr h="134140"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391579"/>
                  </a:ext>
                </a:extLst>
              </a:tr>
              <a:tr h="191770"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대구광역시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(2020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축구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풋살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5866" marR="15866" marT="15866" marB="15866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5866" marR="15866" marT="15866" marB="15866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5866" marR="15866" marT="15866" marB="15866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66340"/>
                  </a:ext>
                </a:extLst>
              </a:tr>
              <a:tr h="238495">
                <a:tc rowSpan="8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구군별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테니스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082128"/>
                  </a:ext>
                </a:extLst>
              </a:tr>
              <a:tr h="238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축구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풋살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자전거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사이클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산악자전거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49717"/>
                  </a:ext>
                </a:extLst>
              </a:tr>
              <a:tr h="238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축구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풋살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볼링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138643"/>
                  </a:ext>
                </a:extLst>
              </a:tr>
              <a:tr h="238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남구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08147"/>
                  </a:ext>
                </a:extLst>
              </a:tr>
              <a:tr h="238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북구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57462"/>
                  </a:ext>
                </a:extLst>
              </a:tr>
              <a:tr h="238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수성구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축구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풋살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775487"/>
                  </a:ext>
                </a:extLst>
              </a:tr>
              <a:tr h="238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달서구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축구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풋살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테니스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638225"/>
                  </a:ext>
                </a:extLst>
              </a:tr>
              <a:tr h="238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달성군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축구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풋살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0365" marR="40365" marT="20182" marB="2018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736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309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2-5-4.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시간 여유가 있다면 희망하는 종목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3232" y="2355104"/>
            <a:ext cx="66800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000" b="1" dirty="0"/>
              <a:t>시간여유가 있을 경우 수영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걷기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요가 순으로 인기 종목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4855" y="3042593"/>
            <a:ext cx="5578429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시간여유가 있다면 수영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. </a:t>
            </a:r>
            <a:r>
              <a:rPr lang="ko-KR" altLang="en-US" dirty="0"/>
              <a:t>요가 순으로 희망함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440281"/>
              </p:ext>
            </p:extLst>
          </p:nvPr>
        </p:nvGraphicFramePr>
        <p:xfrm>
          <a:off x="6933266" y="1810635"/>
          <a:ext cx="4784547" cy="4525108"/>
        </p:xfrm>
        <a:graphic>
          <a:graphicData uri="http://schemas.openxmlformats.org/drawingml/2006/table">
            <a:tbl>
              <a:tblPr/>
              <a:tblGrid>
                <a:gridCol w="720299">
                  <a:extLst>
                    <a:ext uri="{9D8B030D-6E8A-4147-A177-3AD203B41FA5}">
                      <a16:colId xmlns:a16="http://schemas.microsoft.com/office/drawing/2014/main" val="4073599732"/>
                    </a:ext>
                  </a:extLst>
                </a:gridCol>
                <a:gridCol w="1016062">
                  <a:extLst>
                    <a:ext uri="{9D8B030D-6E8A-4147-A177-3AD203B41FA5}">
                      <a16:colId xmlns:a16="http://schemas.microsoft.com/office/drawing/2014/main" val="3694440455"/>
                    </a:ext>
                  </a:extLst>
                </a:gridCol>
                <a:gridCol w="1016062">
                  <a:extLst>
                    <a:ext uri="{9D8B030D-6E8A-4147-A177-3AD203B41FA5}">
                      <a16:colId xmlns:a16="http://schemas.microsoft.com/office/drawing/2014/main" val="2336756714"/>
                    </a:ext>
                  </a:extLst>
                </a:gridCol>
                <a:gridCol w="1016062">
                  <a:extLst>
                    <a:ext uri="{9D8B030D-6E8A-4147-A177-3AD203B41FA5}">
                      <a16:colId xmlns:a16="http://schemas.microsoft.com/office/drawing/2014/main" val="531295943"/>
                    </a:ext>
                  </a:extLst>
                </a:gridCol>
                <a:gridCol w="1016062">
                  <a:extLst>
                    <a:ext uri="{9D8B030D-6E8A-4147-A177-3AD203B41FA5}">
                      <a16:colId xmlns:a16="http://schemas.microsoft.com/office/drawing/2014/main" val="3037643813"/>
                    </a:ext>
                  </a:extLst>
                </a:gridCol>
              </a:tblGrid>
              <a:tr h="286108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</a:t>
                      </a:r>
                      <a:r>
                        <a:rPr lang="ko-KR" altLang="en-US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표 </a:t>
                      </a: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2-11] </a:t>
                      </a:r>
                      <a:r>
                        <a:rPr lang="ko-KR" altLang="en-US" sz="1000" kern="0" spc="-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희망종목</a:t>
                      </a: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시간여유가 있을 경우</a:t>
                      </a: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%)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62384"/>
                  </a:ext>
                </a:extLst>
              </a:tr>
              <a:tr h="224397"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607727"/>
                  </a:ext>
                </a:extLst>
              </a:tr>
              <a:tr h="196348"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대구광역시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(2020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8538" marR="28538" marT="28538" marB="28538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953513"/>
                  </a:ext>
                </a:extLst>
              </a:tr>
              <a:tr h="196348">
                <a:tc rowSpan="8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구군별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570"/>
                  </a:ext>
                </a:extLst>
              </a:tr>
              <a:tr h="196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26018"/>
                  </a:ext>
                </a:extLst>
              </a:tr>
              <a:tr h="196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741185"/>
                  </a:ext>
                </a:extLst>
              </a:tr>
              <a:tr h="196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남구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44242"/>
                  </a:ext>
                </a:extLst>
              </a:tr>
              <a:tr h="196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북구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543218"/>
                  </a:ext>
                </a:extLst>
              </a:tr>
              <a:tr h="196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수성구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619050"/>
                  </a:ext>
                </a:extLst>
              </a:tr>
              <a:tr h="196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달서구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568505"/>
                  </a:ext>
                </a:extLst>
              </a:tr>
              <a:tr h="196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달성군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64809"/>
                  </a:ext>
                </a:extLst>
              </a:tr>
              <a:tr h="196348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성별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남자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193332"/>
                  </a:ext>
                </a:extLst>
              </a:tr>
              <a:tr h="196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여자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걷기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조깅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72605" marR="72605" marT="36302" marB="3630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87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151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2-5-5.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금전 여유가 있다면 희망하는 종목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3232" y="2355104"/>
            <a:ext cx="5339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000" b="1" dirty="0" err="1"/>
              <a:t>금전여유가</a:t>
            </a:r>
            <a:r>
              <a:rPr lang="ko-KR" altLang="en-US" sz="2000" b="1" dirty="0"/>
              <a:t> 있을 경우 골프가 가장 인기 종목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4855" y="3042593"/>
            <a:ext cx="5578429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 err="1"/>
              <a:t>금전여유가</a:t>
            </a:r>
            <a:r>
              <a:rPr lang="ko-KR" altLang="en-US" dirty="0"/>
              <a:t> 있다면 골프</a:t>
            </a:r>
            <a:r>
              <a:rPr lang="en-US" altLang="ko-KR" dirty="0"/>
              <a:t>(14.9%), </a:t>
            </a:r>
            <a:r>
              <a:rPr lang="ko-KR" altLang="en-US" dirty="0"/>
              <a:t>수영</a:t>
            </a:r>
            <a:r>
              <a:rPr lang="en-US" altLang="ko-KR" dirty="0"/>
              <a:t>(12.2%), </a:t>
            </a:r>
            <a:r>
              <a:rPr lang="ko-KR" altLang="en-US" dirty="0"/>
              <a:t>요가</a:t>
            </a:r>
            <a:r>
              <a:rPr lang="en-US" altLang="ko-KR" dirty="0"/>
              <a:t>(9.7%)</a:t>
            </a:r>
            <a:r>
              <a:rPr lang="ko-KR" altLang="en-US" dirty="0"/>
              <a:t>의 순으로 희망함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763905"/>
              </p:ext>
            </p:extLst>
          </p:nvPr>
        </p:nvGraphicFramePr>
        <p:xfrm>
          <a:off x="7059118" y="1255720"/>
          <a:ext cx="4385733" cy="5415293"/>
        </p:xfrm>
        <a:graphic>
          <a:graphicData uri="http://schemas.openxmlformats.org/drawingml/2006/table">
            <a:tbl>
              <a:tblPr/>
              <a:tblGrid>
                <a:gridCol w="725735">
                  <a:extLst>
                    <a:ext uri="{9D8B030D-6E8A-4147-A177-3AD203B41FA5}">
                      <a16:colId xmlns:a16="http://schemas.microsoft.com/office/drawing/2014/main" val="41526134"/>
                    </a:ext>
                  </a:extLst>
                </a:gridCol>
                <a:gridCol w="976145">
                  <a:extLst>
                    <a:ext uri="{9D8B030D-6E8A-4147-A177-3AD203B41FA5}">
                      <a16:colId xmlns:a16="http://schemas.microsoft.com/office/drawing/2014/main" val="516523374"/>
                    </a:ext>
                  </a:extLst>
                </a:gridCol>
                <a:gridCol w="1006083">
                  <a:extLst>
                    <a:ext uri="{9D8B030D-6E8A-4147-A177-3AD203B41FA5}">
                      <a16:colId xmlns:a16="http://schemas.microsoft.com/office/drawing/2014/main" val="1430379881"/>
                    </a:ext>
                  </a:extLst>
                </a:gridCol>
                <a:gridCol w="1006083">
                  <a:extLst>
                    <a:ext uri="{9D8B030D-6E8A-4147-A177-3AD203B41FA5}">
                      <a16:colId xmlns:a16="http://schemas.microsoft.com/office/drawing/2014/main" val="4204622301"/>
                    </a:ext>
                  </a:extLst>
                </a:gridCol>
                <a:gridCol w="199008">
                  <a:extLst>
                    <a:ext uri="{9D8B030D-6E8A-4147-A177-3AD203B41FA5}">
                      <a16:colId xmlns:a16="http://schemas.microsoft.com/office/drawing/2014/main" val="3616195811"/>
                    </a:ext>
                  </a:extLst>
                </a:gridCol>
                <a:gridCol w="472679">
                  <a:extLst>
                    <a:ext uri="{9D8B030D-6E8A-4147-A177-3AD203B41FA5}">
                      <a16:colId xmlns:a16="http://schemas.microsoft.com/office/drawing/2014/main" val="2193285871"/>
                    </a:ext>
                  </a:extLst>
                </a:gridCol>
              </a:tblGrid>
              <a:tr h="388910">
                <a:tc grid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</a:t>
                      </a:r>
                      <a:r>
                        <a:rPr lang="ko-KR" altLang="en-US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표 </a:t>
                      </a: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2-12] </a:t>
                      </a:r>
                      <a:r>
                        <a:rPr lang="ko-KR" altLang="en-US" sz="1000" kern="0" spc="-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희망종목</a:t>
                      </a: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금전여유가</a:t>
                      </a:r>
                      <a:r>
                        <a:rPr lang="ko-KR" altLang="en-US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있을 경우</a:t>
                      </a:r>
                      <a:r>
                        <a:rPr lang="en-US" altLang="ko-KR" sz="1000" kern="0" spc="-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 </a:t>
                      </a:r>
                      <a:endParaRPr lang="ko-KR" altLang="en-US" sz="1000" kern="0" spc="-2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%)</a:t>
                      </a:r>
                      <a:endParaRPr lang="ko-KR" altLang="en-US" sz="1000" kern="0" spc="-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257465"/>
                  </a:ext>
                </a:extLst>
              </a:tr>
              <a:tr h="212456"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순위</a:t>
                      </a:r>
                      <a:endParaRPr lang="ko-KR" altLang="en-US" sz="1000" b="1" kern="0" spc="-120">
                        <a:solidFill>
                          <a:srgbClr val="000000"/>
                        </a:solidFill>
                        <a:effectLst/>
                        <a:latin typeface="한컴돋움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94581"/>
                  </a:ext>
                </a:extLst>
              </a:tr>
              <a:tr h="185897"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대구광역시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(2020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692" marR="24692" marT="24692" marB="2469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48141"/>
                  </a:ext>
                </a:extLst>
              </a:tr>
              <a:tr h="185897">
                <a:tc rowSpan="8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구군별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42772"/>
                  </a:ext>
                </a:extLst>
              </a:tr>
              <a:tr h="292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108018"/>
                  </a:ext>
                </a:extLst>
              </a:tr>
              <a:tr h="292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094972"/>
                  </a:ext>
                </a:extLst>
              </a:tr>
              <a:tr h="185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남구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31704"/>
                  </a:ext>
                </a:extLst>
              </a:tr>
              <a:tr h="185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북구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949090"/>
                  </a:ext>
                </a:extLst>
              </a:tr>
              <a:tr h="292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수성구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68982"/>
                  </a:ext>
                </a:extLst>
              </a:tr>
              <a:tr h="185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달서구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584031"/>
                  </a:ext>
                </a:extLst>
              </a:tr>
              <a:tr h="185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달성군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302199"/>
                  </a:ext>
                </a:extLst>
              </a:tr>
              <a:tr h="185897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성별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남자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보디빌딩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헬스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91206"/>
                  </a:ext>
                </a:extLst>
              </a:tr>
              <a:tr h="292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여자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요가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필라테스</a:t>
                      </a:r>
                      <a:r>
                        <a:rPr lang="en-US" altLang="ko-KR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테보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수영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골프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그라운드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파크포함</a:t>
                      </a:r>
                      <a:r>
                        <a:rPr lang="en-US" altLang="ko-KR" sz="1000" kern="0" spc="-12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000" kern="0" spc="-12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62821" marR="62821" marT="31411" marB="31411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476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43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2-6.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주관적 건강수준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3232" y="2355104"/>
            <a:ext cx="6304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000" b="1" dirty="0"/>
              <a:t>주관적 건강은 좋음이 </a:t>
            </a:r>
            <a:r>
              <a:rPr lang="en-US" altLang="ko-KR" sz="2000" b="1" dirty="0"/>
              <a:t>40.0%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37.8%</a:t>
            </a:r>
            <a:r>
              <a:rPr lang="ko-KR" altLang="en-US" sz="2000" b="1" dirty="0"/>
              <a:t>로 소폭 하락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9352" y="3042592"/>
            <a:ext cx="6313308" cy="338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주관적 건강수준 보통 이상이 </a:t>
            </a:r>
            <a:r>
              <a:rPr lang="en-US" altLang="ko-KR" dirty="0"/>
              <a:t>91.6%</a:t>
            </a:r>
            <a:r>
              <a:rPr lang="ko-KR" altLang="en-US" dirty="0"/>
              <a:t>에서 </a:t>
            </a:r>
            <a:r>
              <a:rPr lang="en-US" altLang="ko-KR" dirty="0"/>
              <a:t>89.1%</a:t>
            </a:r>
            <a:r>
              <a:rPr lang="ko-KR" altLang="en-US" dirty="0"/>
              <a:t>로 하락</a:t>
            </a: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 err="1"/>
              <a:t>구군별로</a:t>
            </a:r>
            <a:r>
              <a:rPr lang="ko-KR" altLang="en-US" dirty="0"/>
              <a:t> 보면 남구 주민의 주관적 건강 평균이 </a:t>
            </a:r>
            <a:r>
              <a:rPr lang="en-US" altLang="ko-KR" dirty="0"/>
              <a:t>6.2</a:t>
            </a:r>
            <a:r>
              <a:rPr lang="ko-KR" altLang="en-US" dirty="0"/>
              <a:t>점으로 가장 높고</a:t>
            </a:r>
            <a:r>
              <a:rPr lang="en-US" altLang="ko-KR" dirty="0"/>
              <a:t>, </a:t>
            </a:r>
            <a:r>
              <a:rPr lang="ko-KR" altLang="en-US" dirty="0"/>
              <a:t>서구 주민의 주관적 건강 평균이 </a:t>
            </a:r>
            <a:r>
              <a:rPr lang="en-US" altLang="ko-KR" dirty="0"/>
              <a:t>5.4</a:t>
            </a:r>
            <a:r>
              <a:rPr lang="ko-KR" altLang="en-US" dirty="0"/>
              <a:t>점으로 가장 낮음</a:t>
            </a: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주관적 건강은 성별</a:t>
            </a:r>
            <a:r>
              <a:rPr lang="en-US" altLang="ko-KR" dirty="0"/>
              <a:t>, </a:t>
            </a:r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 err="1"/>
              <a:t>혼인상태에</a:t>
            </a:r>
            <a:r>
              <a:rPr lang="ko-KR" altLang="en-US" dirty="0"/>
              <a:t> 따라 차이가 큰 편</a:t>
            </a: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사회경제적 지위에 따른 주관적 건강 차이가 뚜렷하게 나타남</a:t>
            </a:r>
          </a:p>
        </p:txBody>
      </p:sp>
      <p:pic>
        <p:nvPicPr>
          <p:cNvPr id="14337" name="_x170402792" descr="EMB0000541c25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73" y="2067726"/>
            <a:ext cx="4933950" cy="436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870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 건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2-7.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시민 건강수준 제고 과제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3232" y="2355104"/>
            <a:ext cx="7148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000" b="1" dirty="0"/>
              <a:t>시민 건강수준 향상을 위해 다양한 분야 간 협력 지원이 중요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0476" y="3042592"/>
            <a:ext cx="7079970" cy="338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시민의 건강수준을 높이기 위해서는 보건</a:t>
            </a:r>
            <a:r>
              <a:rPr lang="en-US" altLang="ko-KR" dirty="0"/>
              <a:t>, </a:t>
            </a:r>
            <a:r>
              <a:rPr lang="ko-KR" altLang="en-US" dirty="0"/>
              <a:t>복지</a:t>
            </a:r>
            <a:r>
              <a:rPr lang="en-US" altLang="ko-KR" dirty="0"/>
              <a:t>, </a:t>
            </a:r>
            <a:r>
              <a:rPr lang="ko-KR" altLang="en-US" dirty="0"/>
              <a:t>경제 등 여러 분야의 협력 지원이 가장 중요한 과제라고 인식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다양한 분야의 협력 지원에 대한 인식은 서구에서 가장 높음</a:t>
            </a:r>
            <a:r>
              <a:rPr lang="en-US" altLang="ko-KR" dirty="0"/>
              <a:t>(43.5%)</a:t>
            </a:r>
            <a:endParaRPr lang="ko-KR" altLang="en-US" dirty="0"/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소득에 따라 시민 건강수준 제고 과제에 대한 인식이 다름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/>
              <a:t>보건을 시민 개인의 건강 문제로 보는 기존의 접근에서 탈피해 보다 포괄적인 </a:t>
            </a:r>
            <a:r>
              <a:rPr lang="ko-KR" altLang="en-US" dirty="0" err="1"/>
              <a:t>인간안보의</a:t>
            </a:r>
            <a:r>
              <a:rPr lang="ko-KR" altLang="en-US" dirty="0"/>
              <a:t> 관점으로 이동할 필요성이 있음</a:t>
            </a:r>
          </a:p>
        </p:txBody>
      </p:sp>
      <p:pic>
        <p:nvPicPr>
          <p:cNvPr id="18433" name="_x170397464" descr="EMB0000541c25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21" y="2067726"/>
            <a:ext cx="4392613" cy="410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5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보건 </a:t>
            </a:r>
            <a:r>
              <a:rPr lang="en-US" altLang="ko-KR" dirty="0"/>
              <a:t>: </a:t>
            </a:r>
            <a:r>
              <a:rPr lang="ko-KR" altLang="en-US" dirty="0"/>
              <a:t>정책적 시사점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7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보건 </a:t>
            </a:r>
            <a:r>
              <a:rPr lang="en-US" altLang="ko-KR" dirty="0"/>
              <a:t>: </a:t>
            </a:r>
            <a:r>
              <a:rPr lang="ko-KR" altLang="en-US" dirty="0"/>
              <a:t>홍보 내용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874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정보와 통신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24889" y="-862841"/>
            <a:ext cx="184731" cy="752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3200" kern="0" spc="0" dirty="0">
              <a:solidFill>
                <a:srgbClr val="000000"/>
              </a:solidFill>
              <a:effectLst/>
              <a:latin typeface="a뉴고딕E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490" y="2075753"/>
            <a:ext cx="5250155" cy="517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100">
                <a:solidFill>
                  <a:srgbClr val="000000"/>
                </a:solidFill>
                <a:latin typeface="+mj-ea"/>
                <a:ea typeface="+mj-ea"/>
              </a:rPr>
              <a:t>대구시민 </a:t>
            </a:r>
            <a:r>
              <a:rPr lang="en-US" altLang="ko-KR" sz="2000" b="1" kern="10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2000" b="1" kern="100">
                <a:solidFill>
                  <a:srgbClr val="000000"/>
                </a:solidFill>
                <a:latin typeface="+mj-ea"/>
                <a:ea typeface="+mj-ea"/>
              </a:rPr>
              <a:t>명 중 </a:t>
            </a:r>
            <a:r>
              <a:rPr lang="en-US" altLang="ko-KR" sz="2000" b="1" kern="100">
                <a:solidFill>
                  <a:srgbClr val="000000"/>
                </a:solidFill>
                <a:latin typeface="+mj-ea"/>
                <a:ea typeface="+mj-ea"/>
              </a:rPr>
              <a:t>9</a:t>
            </a:r>
            <a:r>
              <a:rPr lang="ko-KR" altLang="en-US" sz="2000" b="1" kern="100">
                <a:solidFill>
                  <a:srgbClr val="000000"/>
                </a:solidFill>
                <a:latin typeface="+mj-ea"/>
                <a:ea typeface="+mj-ea"/>
              </a:rPr>
              <a:t>명 이상이 스마트폰 보유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7922" y="2878431"/>
            <a:ext cx="5414877" cy="1486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15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세 이상 대구시민 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98.6%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가 휴대폰을 보유</a:t>
            </a:r>
            <a:endParaRPr lang="en-US" altLang="ko-KR" kern="0" spc="-20" dirty="0">
              <a:solidFill>
                <a:srgbClr val="000000"/>
              </a:solidFill>
              <a:latin typeface="+mn-ea"/>
            </a:endParaRP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저소득층</a:t>
            </a: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고령층의 휴대폰 보유가 적으나 그 차이가 완화됨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4033" name="_x60979896" descr="EMB00005520160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817" y="1630727"/>
            <a:ext cx="3723216" cy="24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_x60977880" descr="EMB0000552016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384" y="4066175"/>
            <a:ext cx="3723216" cy="24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1" name="직사각형 10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3-1.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휴대폰 보유율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559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ko-KR" b="1" dirty="0"/>
              <a:t>2020</a:t>
            </a:r>
            <a:r>
              <a:rPr lang="ko-KR" altLang="en-US" b="1" dirty="0"/>
              <a:t>년 대구사회조사 결과분석 용역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</a:pPr>
            <a:r>
              <a:rPr lang="ko-KR" altLang="en-US" dirty="0"/>
              <a:t>시민들의 생활수준 및 의식변화</a:t>
            </a:r>
            <a:r>
              <a:rPr lang="en-US" altLang="ko-KR" dirty="0"/>
              <a:t>, </a:t>
            </a:r>
            <a:r>
              <a:rPr lang="ko-KR" altLang="en-US" dirty="0"/>
              <a:t>사회적 관심사를 파악하여 미래지향적 사회발전을 위한 </a:t>
            </a:r>
            <a:r>
              <a:rPr lang="ko-KR" altLang="en-US" dirty="0" err="1"/>
              <a:t>사회지표</a:t>
            </a:r>
            <a:r>
              <a:rPr lang="en-US" altLang="ko-KR" dirty="0"/>
              <a:t>(</a:t>
            </a:r>
            <a:r>
              <a:rPr lang="ko-KR" altLang="en-US" dirty="0"/>
              <a:t>통계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dirty="0"/>
              <a:t>시대적 변화에 따라 우리 사회의 모습이 어떻게 변화할 것인지 다각적</a:t>
            </a:r>
            <a:r>
              <a:rPr lang="en-US" altLang="ko-KR" dirty="0"/>
              <a:t>, </a:t>
            </a:r>
            <a:r>
              <a:rPr lang="ko-KR" altLang="en-US" dirty="0"/>
              <a:t>과학적으로 분석하여 </a:t>
            </a:r>
            <a:r>
              <a:rPr lang="en-US" altLang="ko-KR" dirty="0"/>
              <a:t>『</a:t>
            </a:r>
            <a:r>
              <a:rPr lang="ko-KR" altLang="en-US" dirty="0"/>
              <a:t>시민의 삶의 질</a:t>
            </a:r>
            <a:r>
              <a:rPr lang="en-US" altLang="ko-KR" dirty="0"/>
              <a:t>』</a:t>
            </a:r>
            <a:r>
              <a:rPr lang="ko-KR" altLang="en-US" dirty="0"/>
              <a:t>을 높일 수 있는 정책방향 모색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dirty="0"/>
              <a:t>조사 및 분석결과의 시민 공유를 위한 </a:t>
            </a:r>
            <a:r>
              <a:rPr lang="ko-KR" altLang="en-US" dirty="0" err="1"/>
              <a:t>홍보방안</a:t>
            </a:r>
            <a:r>
              <a:rPr lang="ko-KR" altLang="en-US" dirty="0"/>
              <a:t> 제시</a:t>
            </a:r>
          </a:p>
          <a:p>
            <a:pPr marL="285750" indent="-285750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과업의 배경 및 목적</a:t>
            </a:r>
          </a:p>
        </p:txBody>
      </p:sp>
    </p:spTree>
    <p:extLst>
      <p:ext uri="{BB962C8B-B14F-4D97-AF65-F5344CB8AC3E}">
        <p14:creationId xmlns:p14="http://schemas.microsoft.com/office/powerpoint/2010/main" val="720496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정보와 통신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985000" y="2428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09" name="_x60990984" descr="EMB0000552016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500" y="1737527"/>
            <a:ext cx="4024164" cy="461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3232" y="2203193"/>
            <a:ext cx="80025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대구시민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10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명 중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명은 매일 휴대전화를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시간 이상 사용</a:t>
            </a:r>
            <a:endParaRPr lang="ko-KR" altLang="en-US" sz="2000" b="1" kern="0" dirty="0">
              <a:solidFill>
                <a:srgbClr val="000000"/>
              </a:solidFill>
              <a:latin typeface="+mn-ea"/>
            </a:endParaRPr>
          </a:p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게임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쇼핑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홈뱅킹 등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뉴스 검색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유튜브 시청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기타 동영상 시청 순</a:t>
            </a:r>
            <a:endParaRPr lang="ko-KR" altLang="en-US" sz="2000" b="1" kern="0" spc="-3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4250" y="3583929"/>
            <a:ext cx="5414877" cy="2372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대구시민 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10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명 중 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명은 매일 휴대전화를 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시간 이상 사용 </a:t>
            </a:r>
            <a:endParaRPr lang="en-US" altLang="ko-KR" kern="0" spc="-2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이용목적별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일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이용횟수는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게임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쇼핑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홈뱅킹 등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뉴스 검색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유튜브 시청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기타 동영상 시청 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1" name="직사각형 10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sz="2200" b="1" dirty="0">
                  <a:solidFill>
                    <a:schemeClr val="tx1"/>
                  </a:solidFill>
                </a:rPr>
                <a:t>3-2. </a:t>
              </a:r>
              <a:r>
                <a:rPr lang="ko-KR" altLang="en-US" sz="2200" b="1" dirty="0">
                  <a:solidFill>
                    <a:schemeClr val="tx1"/>
                  </a:solidFill>
                </a:rPr>
                <a:t>휴대전화 사용 기간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283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정보와 통신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31689" y="3072852"/>
            <a:ext cx="5080000" cy="287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가구당 </a:t>
            </a:r>
            <a:r>
              <a:rPr lang="ko-KR" altLang="en-US" kern="0" spc="-10" dirty="0" err="1">
                <a:solidFill>
                  <a:srgbClr val="000000"/>
                </a:solidFill>
                <a:latin typeface="+mn-ea"/>
              </a:rPr>
              <a:t>통신비용은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 월평균 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169.2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천원으로 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2012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년에 비해 크게 증가 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(’12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127.7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천원→’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18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169.2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천원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가구주가 남성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, 40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대인 가구에서 가장 많은 통신비용을 지불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10" dirty="0" err="1">
                <a:solidFill>
                  <a:srgbClr val="000000"/>
                </a:solidFill>
                <a:latin typeface="+mn-ea"/>
              </a:rPr>
              <a:t>통신비용은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 가구소득 수준에 따라 차이가 커</a:t>
            </a:r>
            <a:endParaRPr lang="ko-KR" altLang="en-US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41985" name="_x60995160" descr="EMB0000552016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306" y="1406265"/>
            <a:ext cx="3575098" cy="255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_x60992208" descr="EMB0000552016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90" y="4135898"/>
            <a:ext cx="4522397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95512" y="2320624"/>
            <a:ext cx="5017720" cy="517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가구당 월평균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통신비용은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약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16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만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9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천 원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1" name="직사각형 10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chemeClr val="tx1"/>
                  </a:solidFill>
                  <a:latin typeface="+mn-ea"/>
                </a:rPr>
                <a:t>3-3.</a:t>
              </a:r>
              <a:r>
                <a:rPr lang="ko-KR" altLang="en-US" sz="2200" b="1" kern="0" dirty="0">
                  <a:solidFill>
                    <a:schemeClr val="tx1"/>
                  </a:solidFill>
                  <a:latin typeface="+mn-ea"/>
                </a:rPr>
                <a:t> 월평균 통신비용</a:t>
              </a:r>
              <a:r>
                <a:rPr lang="en-US" altLang="ko-KR" sz="2200" b="1" kern="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2200" b="1" kern="0" dirty="0">
                  <a:solidFill>
                    <a:schemeClr val="tx1"/>
                  </a:solidFill>
                  <a:latin typeface="+mn-ea"/>
                </a:rPr>
                <a:t>가구</a:t>
              </a:r>
              <a:r>
                <a:rPr lang="en-US" altLang="ko-KR" sz="2200" b="1" kern="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2200" b="1" kern="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903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정보와 통신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1933" y="3401155"/>
            <a:ext cx="5020733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전자상거래 서비스 이용은 홈뱅킹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(55.6%)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과 물품구매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(54.7%),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예약 및 예매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(35.1%), TV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홈쇼핑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(32.0%),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증권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(9.9%)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의 순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전자상거래 분야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고령층의 이용 격차 존재</a:t>
            </a:r>
          </a:p>
        </p:txBody>
      </p:sp>
      <p:pic>
        <p:nvPicPr>
          <p:cNvPr id="40961" name="_x60968664" descr="EMB0000552016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87" y="1986197"/>
            <a:ext cx="5181047" cy="395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9365" y="2067726"/>
            <a:ext cx="55691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대구시민 절반 이상은 홈뱅킹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(55.6%),</a:t>
            </a:r>
            <a:endParaRPr lang="ko-KR" altLang="en-US" sz="2000" b="1" kern="0" dirty="0">
              <a:solidFill>
                <a:srgbClr val="000000"/>
              </a:solidFill>
              <a:latin typeface="+mn-ea"/>
            </a:endParaRPr>
          </a:p>
          <a:p>
            <a:pPr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전자상거래를 통한 물품구매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(50.1%)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경험 있음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3-4.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전자상거래 서비스 이용현황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802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정보와 통신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32" y="2816023"/>
            <a:ext cx="5727700" cy="338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전반적으로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대에서 가장 활발하며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여성보다는 남성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대졸이상의 활동이 활발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온라인 활동 중 콘텐츠 생산 활동은 저조한 편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댓글 쓰기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(19.6%),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답변 달기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(16.8%)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등 소통 활동 소폭 증가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생산 교육이 뒷받침되고 생산 환경이 마련되어야 콘텐츠 생산 활동 활성화 가능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443134" y="302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37" name="_x60971256" descr="EMB0000552016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34" y="2121109"/>
            <a:ext cx="5191125" cy="387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87868" y="2067726"/>
            <a:ext cx="5035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정보 생산활동은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대에서 가장 활발한 편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chemeClr val="tx1"/>
                  </a:solidFill>
                  <a:latin typeface="+mn-ea"/>
                </a:rPr>
                <a:t>3-5. </a:t>
              </a:r>
              <a:r>
                <a:rPr lang="ko-KR" altLang="en-US" sz="2200" b="1" kern="0" dirty="0">
                  <a:solidFill>
                    <a:schemeClr val="tx1"/>
                  </a:solidFill>
                  <a:latin typeface="+mn-ea"/>
                </a:rPr>
                <a:t>정보생산능력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715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정보와 통신 </a:t>
            </a:r>
            <a:r>
              <a:rPr lang="en-US" altLang="ko-KR" dirty="0"/>
              <a:t>: </a:t>
            </a:r>
            <a:r>
              <a:rPr lang="ko-KR" altLang="en-US" dirty="0"/>
              <a:t>정책적 시사점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315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정보와 통신 </a:t>
            </a:r>
            <a:r>
              <a:rPr lang="en-US" altLang="ko-KR" dirty="0"/>
              <a:t>: </a:t>
            </a:r>
            <a:r>
              <a:rPr lang="ko-KR" altLang="en-US" dirty="0"/>
              <a:t>홍보 내용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82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 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6999" y="3311879"/>
            <a:ext cx="6925734" cy="294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시민들의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복지체감도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증진을 위한 녹지공간 조성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공중보건 서비스 증진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노인복지시책 확대 과제를 우선 분야로 선택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쾌적한 녹지공간 조성에 대해 수성구와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50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대의 응답률이 높음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중구는 공공보건서비스 증진을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남구는 노인복지시책 확대를 우선 분야로 선택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집단 맞춤형 특수 복지에 대한 요구 증대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72705" name="_x60982416" descr="EMB0000552016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47" y="2111472"/>
            <a:ext cx="4711754" cy="38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741333" y="55666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800" y="2111472"/>
            <a:ext cx="5990743" cy="1010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5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4824730" algn="r"/>
              </a:tabLst>
            </a:pPr>
            <a:r>
              <a:rPr lang="en-US" altLang="ko-KR" sz="2000" b="1" kern="0" dirty="0" err="1">
                <a:solidFill>
                  <a:srgbClr val="000000"/>
                </a:solidFill>
                <a:latin typeface="+mn-ea"/>
              </a:rPr>
              <a:t>쾌적한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dirty="0" err="1">
                <a:solidFill>
                  <a:srgbClr val="000000"/>
                </a:solidFill>
                <a:latin typeface="+mn-ea"/>
              </a:rPr>
              <a:t>녹지공간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dirty="0" err="1">
                <a:solidFill>
                  <a:srgbClr val="000000"/>
                </a:solidFill>
                <a:latin typeface="+mn-ea"/>
              </a:rPr>
              <a:t>조성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(19.3%), </a:t>
            </a:r>
            <a:r>
              <a:rPr lang="en-US" altLang="ko-KR" sz="2000" b="1" kern="0" dirty="0" err="1">
                <a:solidFill>
                  <a:srgbClr val="000000"/>
                </a:solidFill>
                <a:latin typeface="+mn-ea"/>
              </a:rPr>
              <a:t>노인복지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(16.1%),</a:t>
            </a:r>
          </a:p>
          <a:p>
            <a:pPr marL="22225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4824730" algn="r"/>
              </a:tabLst>
            </a:pPr>
            <a:r>
              <a:rPr lang="en-US" altLang="ko-KR" sz="2000" b="1" kern="0" dirty="0" err="1">
                <a:solidFill>
                  <a:srgbClr val="000000"/>
                </a:solidFill>
                <a:latin typeface="+mn-ea"/>
              </a:rPr>
              <a:t>공공보건서비스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dirty="0" err="1">
                <a:solidFill>
                  <a:srgbClr val="000000"/>
                </a:solidFill>
                <a:latin typeface="+mn-ea"/>
              </a:rPr>
              <a:t>증진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’(13.8%)의 </a:t>
            </a:r>
            <a:r>
              <a:rPr lang="en-US" altLang="ko-KR" sz="2000" b="1" kern="0" dirty="0" err="1">
                <a:solidFill>
                  <a:srgbClr val="000000"/>
                </a:solidFill>
                <a:latin typeface="+mn-ea"/>
              </a:rPr>
              <a:t>순으로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dirty="0" err="1">
                <a:solidFill>
                  <a:srgbClr val="000000"/>
                </a:solidFill>
                <a:latin typeface="+mn-ea"/>
              </a:rPr>
              <a:t>응답</a:t>
            </a:r>
            <a:endParaRPr lang="en-US" altLang="ko-KR" sz="20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j-lt"/>
                  <a:ea typeface="a뉴고딕E"/>
                </a:rPr>
                <a:t>4-1.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j-lt"/>
                  <a:ea typeface="a뉴고딕E"/>
                </a:rPr>
                <a:t>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j-lt"/>
                  <a:ea typeface="나눔바른고딕"/>
                </a:rPr>
                <a:t>복지시책 개선과제</a:t>
              </a:r>
              <a:endParaRPr lang="ko-KR" altLang="en-US" sz="2200" b="1" kern="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578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 지</a:t>
            </a:r>
          </a:p>
        </p:txBody>
      </p:sp>
      <p:pic>
        <p:nvPicPr>
          <p:cNvPr id="8" name="_x60969960" descr="EMB0000552016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632" y="2008682"/>
            <a:ext cx="5268035" cy="42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4278" y="3241153"/>
            <a:ext cx="6477000" cy="250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사회복지서비스 만족도에 대한 긍정 응답 비율은 저소득층 등 취약계층에 대한 복지 만족도가 가장 높이 나타남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취약계층에 대한 복지 만족도는 연령이 높아질수록 높음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임신출산육아에 대한 복지 만족도는 수성구와 여성이 높음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전반적인 복지 만족도는 수성구가 높음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4278" y="2111472"/>
            <a:ext cx="7602722" cy="517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000" b="1" kern="0" spc="-170" dirty="0" err="1">
                <a:solidFill>
                  <a:srgbClr val="000000"/>
                </a:solidFill>
                <a:latin typeface="+mn-ea"/>
              </a:rPr>
              <a:t>취약계층</a:t>
            </a:r>
            <a:r>
              <a:rPr lang="en-US" altLang="ko-KR" sz="2000" b="1" kern="0" spc="-17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b="1" kern="0" spc="-170" dirty="0" err="1">
                <a:solidFill>
                  <a:srgbClr val="000000"/>
                </a:solidFill>
                <a:latin typeface="+mn-ea"/>
              </a:rPr>
              <a:t>전반적인</a:t>
            </a:r>
            <a:r>
              <a:rPr lang="en-US" altLang="ko-KR" sz="2000" b="1" kern="0" spc="-17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spc="-170" dirty="0" err="1">
                <a:solidFill>
                  <a:srgbClr val="000000"/>
                </a:solidFill>
                <a:latin typeface="+mn-ea"/>
              </a:rPr>
              <a:t>복지</a:t>
            </a:r>
            <a:r>
              <a:rPr lang="en-US" altLang="ko-KR" sz="2000" b="1" kern="0" spc="-17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b="1" kern="0" spc="-170" dirty="0" err="1">
                <a:solidFill>
                  <a:srgbClr val="000000"/>
                </a:solidFill>
                <a:latin typeface="+mn-ea"/>
              </a:rPr>
              <a:t>임신출산육아의</a:t>
            </a:r>
            <a:r>
              <a:rPr lang="en-US" altLang="ko-KR" sz="2000" b="1" kern="0" spc="-17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spc="-170" dirty="0" err="1">
                <a:solidFill>
                  <a:srgbClr val="000000"/>
                </a:solidFill>
                <a:latin typeface="+mn-ea"/>
              </a:rPr>
              <a:t>순서로</a:t>
            </a:r>
            <a:r>
              <a:rPr lang="en-US" altLang="ko-KR" sz="2000" b="1" kern="0" spc="-17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spc="-170" dirty="0" err="1">
                <a:solidFill>
                  <a:srgbClr val="000000"/>
                </a:solidFill>
                <a:latin typeface="+mn-ea"/>
              </a:rPr>
              <a:t>긍정</a:t>
            </a:r>
            <a:r>
              <a:rPr lang="en-US" altLang="ko-KR" sz="2000" b="1" kern="0" spc="-17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spc="-170" dirty="0" err="1">
                <a:solidFill>
                  <a:srgbClr val="000000"/>
                </a:solidFill>
                <a:latin typeface="+mn-ea"/>
              </a:rPr>
              <a:t>응답</a:t>
            </a:r>
            <a:r>
              <a:rPr lang="en-US" altLang="ko-KR" sz="2000" b="1" kern="0" spc="-17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spc="-170" dirty="0" err="1">
                <a:solidFill>
                  <a:srgbClr val="000000"/>
                </a:solidFill>
                <a:latin typeface="+mn-ea"/>
              </a:rPr>
              <a:t>비율이</a:t>
            </a:r>
            <a:r>
              <a:rPr lang="en-US" altLang="ko-KR" sz="2000" b="1" kern="0" spc="-17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0" spc="-170" dirty="0" err="1">
                <a:solidFill>
                  <a:srgbClr val="000000"/>
                </a:solidFill>
                <a:latin typeface="+mn-ea"/>
              </a:rPr>
              <a:t>높음</a:t>
            </a:r>
            <a:endParaRPr lang="en-US" altLang="ko-KR" sz="2000" b="1" kern="0" spc="-17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4-2.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사회복지 서비스 만족도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89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 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7932" y="2720376"/>
            <a:ext cx="6053667" cy="383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대구시민들은 노후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요양장소로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‘본인의 집’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(41%)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을 선호하고 그 비율이 급증하였으며 다음으로 ‘노인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실버주택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’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(13.2%)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의 선호가 두드러짐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노인복지시설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전문시설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)(29%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→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9.8%)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과 노인요양병원에 대한 선호도가 급감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노인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인 거주에 대한 전반적인 재검토가 필요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성별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가구소득별로 노후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요양장소의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선호도에 대한 차이를 보임 </a:t>
            </a:r>
          </a:p>
        </p:txBody>
      </p:sp>
      <p:pic>
        <p:nvPicPr>
          <p:cNvPr id="76801" name="_x60991488" descr="EMB00005520160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04" y="2672795"/>
            <a:ext cx="5199063" cy="387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94401" y="2111472"/>
            <a:ext cx="6702477" cy="517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노후 </a:t>
            </a:r>
            <a:r>
              <a:rPr lang="ko-KR" altLang="en-US" sz="2000" b="1" kern="0" dirty="0" err="1">
                <a:solidFill>
                  <a:srgbClr val="000000"/>
                </a:solidFill>
                <a:latin typeface="+mj-ea"/>
                <a:ea typeface="+mj-ea"/>
              </a:rPr>
              <a:t>요양장소로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 ‘본인의 집’</a:t>
            </a:r>
            <a:r>
              <a:rPr lang="en-US" altLang="ko-KR" sz="2000" b="1" kern="0" dirty="0">
                <a:solidFill>
                  <a:srgbClr val="000000"/>
                </a:solidFill>
                <a:latin typeface="+mj-ea"/>
                <a:ea typeface="+mj-ea"/>
              </a:rPr>
              <a:t>(41%) 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선호하고 비율이 급증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5718692" cy="660398"/>
            <a:chOff x="377308" y="1596055"/>
            <a:chExt cx="5718692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5600469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4-3.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노후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요양장소에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대한 견해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165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 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32" y="3404795"/>
            <a:ext cx="6721565" cy="294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대구사회조사에 응답한 시민 중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3.6%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는 장애인 등록증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장애인 복지카드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을 소유 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응답자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집단별로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장애인 비중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등록 및 미등록 장애인 합산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이 다름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많은 장애인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(76.3%)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이 대중교통을 이용하나 이용률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5%p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하락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대중교통 서비스에 대한 불만 증가 </a:t>
            </a:r>
          </a:p>
        </p:txBody>
      </p:sp>
      <p:pic>
        <p:nvPicPr>
          <p:cNvPr id="75777" name="_x60983136" descr="EMB00005520160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407" y="1325883"/>
            <a:ext cx="4211959" cy="247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79" name="_x60980760" descr="EMB0000552016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99" y="3855427"/>
            <a:ext cx="4402370" cy="28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91008" y="2111472"/>
            <a:ext cx="6909264" cy="1010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장애인 대중교통 이용 만족도가 매년 상승</a:t>
            </a:r>
          </a:p>
          <a:p>
            <a:pPr fontAlgn="base" latinLnBrk="0">
              <a:lnSpc>
                <a:spcPct val="160000"/>
              </a:lnSpc>
            </a:pP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불만족 이유는 대중교통이용이 불편해서는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40.0%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로 감소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4-4.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장애인 대중교통 이용 만족도 및 불만 이유 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618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966576"/>
            <a:ext cx="10515600" cy="381615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ko-KR" dirty="0"/>
              <a:t>7</a:t>
            </a:r>
            <a:r>
              <a:rPr lang="ko-KR" altLang="en-US" dirty="0"/>
              <a:t>개 부문 </a:t>
            </a:r>
            <a:r>
              <a:rPr lang="ko-KR" altLang="en-US" dirty="0" err="1"/>
              <a:t>조사항목별</a:t>
            </a:r>
            <a:r>
              <a:rPr lang="ko-KR" altLang="en-US" dirty="0"/>
              <a:t> 통계표 작성 및 </a:t>
            </a:r>
            <a:r>
              <a:rPr lang="ko-KR" altLang="en-US" dirty="0" err="1"/>
              <a:t>기초분석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</a:pPr>
            <a:r>
              <a:rPr lang="ko-KR" altLang="en-US" dirty="0"/>
              <a:t>각 부문별 종합분석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</a:pPr>
            <a:r>
              <a:rPr lang="ko-KR" altLang="en-US" dirty="0" err="1"/>
              <a:t>종합분석을</a:t>
            </a:r>
            <a:r>
              <a:rPr lang="ko-KR" altLang="en-US" dirty="0"/>
              <a:t> 토대로 한 정책적 시사점 및 정책방향 제안</a:t>
            </a:r>
            <a:endParaRPr lang="en-US" altLang="ko-KR" dirty="0"/>
          </a:p>
          <a:p>
            <a:pPr marL="285750" indent="-285750">
              <a:lnSpc>
                <a:spcPct val="150000"/>
              </a:lnSpc>
            </a:pPr>
            <a:r>
              <a:rPr lang="ko-KR" altLang="en-US" dirty="0"/>
              <a:t>코로나로 인한 결과 분석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과업의 배경 및 목적</a:t>
            </a:r>
          </a:p>
        </p:txBody>
      </p:sp>
    </p:spTree>
    <p:extLst>
      <p:ext uri="{BB962C8B-B14F-4D97-AF65-F5344CB8AC3E}">
        <p14:creationId xmlns:p14="http://schemas.microsoft.com/office/powerpoint/2010/main" val="1839903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 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3400" y="3374168"/>
            <a:ext cx="4521200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초등학교 이하 아동이 있는 대구시 가구 수는 계속 하락유지되는 경향</a:t>
            </a:r>
            <a:endParaRPr lang="ko-KR" altLang="en-US" sz="16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4753" name="_x60976800" descr="EMB0000552016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04" y="1821305"/>
            <a:ext cx="4575699" cy="439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4835" y="2073559"/>
            <a:ext cx="6460423" cy="517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초등학교 이하 아동이 있는 가구는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16.1% (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평균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1.5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명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3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4-5.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초등학교 이하 아동 유무 및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취학형태</a:t>
              </a:r>
              <a:endParaRPr lang="ko-KR" altLang="en-US" sz="2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143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복지 </a:t>
            </a:r>
            <a:r>
              <a:rPr lang="en-US" altLang="ko-KR" dirty="0"/>
              <a:t>: </a:t>
            </a:r>
            <a:r>
              <a:rPr lang="ko-KR" altLang="en-US" dirty="0"/>
              <a:t>정책적 시사점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91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복지 </a:t>
            </a:r>
            <a:r>
              <a:rPr lang="en-US" altLang="ko-KR" dirty="0"/>
              <a:t>: </a:t>
            </a:r>
            <a:r>
              <a:rPr lang="ko-KR" altLang="en-US" dirty="0"/>
              <a:t>홍보 내용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74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800" y="2246618"/>
            <a:ext cx="6689496" cy="428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2020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년 대구시민들의 문화예술시설 이용률은 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57.3%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로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, 2018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68.5% 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보다 하락</a:t>
            </a:r>
            <a:endParaRPr lang="en-US" altLang="ko-KR" sz="1600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시민들이 가장 많이 이용하는 문화예술시설은 영화관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(61.3%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→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44.4%), 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도서관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(20.5% 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→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17.9%), 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체육시설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(17.9%), 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공연장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(17.9%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→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10.7%) 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순 </a:t>
            </a:r>
            <a:endParaRPr lang="en-US" altLang="ko-KR" sz="1600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지역별 문화예술시설 </a:t>
            </a:r>
            <a:r>
              <a:rPr lang="ko-KR" altLang="en-US" sz="1600" kern="0" spc="-30" dirty="0" err="1">
                <a:solidFill>
                  <a:srgbClr val="000000"/>
                </a:solidFill>
                <a:latin typeface="+mn-ea"/>
              </a:rPr>
              <a:t>미이용률은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 서구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(55.8%)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와 동구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(49.7%)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로 상대적으로 높음 </a:t>
            </a:r>
            <a:endParaRPr lang="en-US" altLang="ko-KR" sz="1600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연령이 높을수록 문화예술시설 </a:t>
            </a:r>
            <a:r>
              <a:rPr lang="ko-KR" altLang="en-US" sz="1600" kern="0" spc="-30" dirty="0" err="1">
                <a:solidFill>
                  <a:srgbClr val="000000"/>
                </a:solidFill>
                <a:latin typeface="+mn-ea"/>
              </a:rPr>
              <a:t>미이용률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 증가하여 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60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대 이상은 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72.0%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전체적으로 문화와 여가가 직접 참여할 수 있는 생산적인 문화 활동보다는</a:t>
            </a:r>
            <a:r>
              <a:rPr lang="en-US" altLang="ko-KR" sz="1600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kern="0" spc="-30" dirty="0">
                <a:solidFill>
                  <a:srgbClr val="000000"/>
                </a:solidFill>
                <a:latin typeface="+mn-ea"/>
              </a:rPr>
              <a:t>영화 감상과 같은 비교적 수동적인 소비 활동 집중</a:t>
            </a:r>
            <a:endParaRPr lang="ko-KR" altLang="en-US" sz="1600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78849" name="_x60973272" descr="EMB0000552016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65" y="2772644"/>
            <a:ext cx="5086937" cy="34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557921" y="1301865"/>
            <a:ext cx="5380079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지난 </a:t>
            </a:r>
            <a:r>
              <a:rPr lang="en-US" altLang="ko-KR" sz="2000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년 간 문화예술시설 이용자 </a:t>
            </a:r>
            <a:r>
              <a:rPr lang="en-US" altLang="ko-KR" sz="2000" b="1" kern="0" dirty="0">
                <a:solidFill>
                  <a:srgbClr val="000000"/>
                </a:solidFill>
                <a:latin typeface="+mj-ea"/>
                <a:ea typeface="+mj-ea"/>
              </a:rPr>
              <a:t>57.3% </a:t>
            </a:r>
            <a:endParaRPr lang="ko-KR" altLang="en-US" sz="20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 fontAlgn="base" latinLnBrk="0">
              <a:lnSpc>
                <a:spcPct val="160000"/>
              </a:lnSpc>
              <a:spcBef>
                <a:spcPts val="200"/>
              </a:spcBef>
            </a:pPr>
            <a:r>
              <a:rPr lang="en-US" altLang="ko-KR" sz="2000" b="1" kern="0" dirty="0">
                <a:solidFill>
                  <a:srgbClr val="000000"/>
                </a:solidFill>
                <a:latin typeface="+mj-ea"/>
                <a:ea typeface="+mj-ea"/>
              </a:rPr>
              <a:t>- 2018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년 조사보다 이용률 </a:t>
            </a:r>
            <a:r>
              <a:rPr lang="en-US" altLang="ko-KR" sz="2000" b="1" kern="0" dirty="0">
                <a:solidFill>
                  <a:srgbClr val="000000"/>
                </a:solidFill>
                <a:latin typeface="+mj-ea"/>
                <a:ea typeface="+mj-ea"/>
              </a:rPr>
              <a:t>11.2%p 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감소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2" name="직사각형 11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5-1.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문화예술시설 이용률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24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4211" y="3588712"/>
            <a:ext cx="5634566" cy="1486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매번 증가하던 문화예술시설 만족도가 다소 하락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지역별로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이용만족도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점수와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만족비율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모두 남구가 가장 높으며 북구가 가장 낮음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79873" name="_x60981696" descr="EMB0000552016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68" y="2323475"/>
            <a:ext cx="5417608" cy="380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71455" y="2116502"/>
            <a:ext cx="538007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문화예술시설 이용 만족도는 다소 하락 </a:t>
            </a:r>
          </a:p>
          <a:p>
            <a:pPr algn="ctr" fontAlgn="base" latinLnBrk="0"/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(’18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66.4%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→ ’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56.0%)</a:t>
            </a:r>
            <a:endParaRPr lang="ko-KR" altLang="en-US" sz="20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5-2.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문화예술시설 이용 만족도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145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4205" y="3211899"/>
            <a:ext cx="7154333" cy="332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대구시민들은 가장 필요한 문화체육시설로 체육시설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경기장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(22.7%),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복지관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(14.7%),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영화관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(11.6%),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공연장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(11.5%),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도서관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(10.6%)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순으로 응답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일상생활에서 쉽게 접근할 수 있는 체육 시설을 늘리는 것이 필요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복지관이 필요하다는 응답은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50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 이상 고령층에서는 매우 높고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40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 이하 젊은 층으로 갈수록 현격히 낮아지고 여성이 남성보다 높게 나타남</a:t>
            </a:r>
          </a:p>
        </p:txBody>
      </p:sp>
      <p:pic>
        <p:nvPicPr>
          <p:cNvPr id="80897" name="_x60994512" descr="EMB0000552016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533" y="1956217"/>
            <a:ext cx="4377796" cy="42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1" y="2067726"/>
            <a:ext cx="61989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필요한 문화체육시설로 체육시설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경기장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(22.7%),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복지관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(14.7%),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영화관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(11.6%)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의 순 응답</a:t>
            </a:r>
            <a:endParaRPr lang="ko-KR" altLang="en-US" sz="36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j-ea"/>
                  <a:ea typeface="+mj-ea"/>
                </a:rPr>
                <a:t>5-3.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j-ea"/>
                  <a:ea typeface="+mj-ea"/>
                </a:rPr>
                <a:t> 필요한 문화체육시설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13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8945" y="3027721"/>
            <a:ext cx="6974975" cy="383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대구시민들의 예술행사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관람률은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구군별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및 사회경제적 지위에 따라 격차를 보임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대구시민들이 지난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간 관람한 공연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스포츠 행사 영화이나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관람률은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하락 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대구시민은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영화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(37.9%),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음악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연주회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(7.1%),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스포츠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(8.5%),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미술관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(16.9%)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순으로 관람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각 장르의 공연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스포츠를 관람한 경우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간 평균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관람횟수는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영화가 가장 많음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81921" name="_x60992568" descr="EMB0000552016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41" y="1703503"/>
            <a:ext cx="4113771" cy="230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3" name="_x60990984" descr="EMB0000552016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533" y="4230238"/>
            <a:ext cx="4222279" cy="224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1" y="2059259"/>
            <a:ext cx="6198989" cy="1046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지난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간 공연 및 스포츠를 관람한 시민은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42.3%</a:t>
            </a:r>
            <a:endParaRPr lang="ko-KR" altLang="en-US" sz="2000" b="1" kern="0" dirty="0">
              <a:solidFill>
                <a:srgbClr val="000000"/>
              </a:solidFill>
              <a:latin typeface="+mn-ea"/>
            </a:endParaRPr>
          </a:p>
          <a:p>
            <a:pPr algn="ctr" fontAlgn="base" latinLnBrk="0">
              <a:lnSpc>
                <a:spcPct val="160000"/>
              </a:lnSpc>
              <a:spcBef>
                <a:spcPts val="300"/>
              </a:spcBef>
            </a:pP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- 2018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64.2%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에서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21.9%p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감소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5-4.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행사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관람률</a:t>
              </a:r>
              <a:endParaRPr lang="ko-KR" altLang="en-US" sz="2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944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326" y="3678419"/>
            <a:ext cx="5207674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전체 응답자의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63.4%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가 인터넷 포털사이트에서 문화예술행사 정보 획득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문화예술행사 정보를 포털사이트 활용 시 연령별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가구소득별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교육정도별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차이 발생 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82945" name="_x60967440" descr="EMB0000552016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55" y="2166080"/>
            <a:ext cx="5199063" cy="43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1" y="2059259"/>
            <a:ext cx="61989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문화예술행사 정보는 대부분 인터넷 포털사이트에서 입수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(63.4%)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하고 입소문의 비중 하락 </a:t>
            </a:r>
            <a:endParaRPr lang="ko-KR" altLang="en-US" sz="20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5-5.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예술행사 정보원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925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32" y="2730687"/>
            <a:ext cx="5952834" cy="345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축제 참여율은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4.2%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로 거의 참여하지 못함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 축제 참여도 비율 순위는 개최시기에 따른 효과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지역별로 축제 참여율에 차이를 보임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연령별로는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40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대의 참여율이 높고 비용이 소요되는 축제는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가구소득과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깊이 연관됨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인위적으로 이를 부양하는 대신 일상의 삶에서 문화와 여가에 대한 접근 가능성을 높이는 정책이 필요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925733" y="2514600"/>
            <a:ext cx="11524640" cy="432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969" name="_x60981912" descr="EMB0000552016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849" y="2888647"/>
            <a:ext cx="2248525" cy="341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_x60993144" descr="EMB000055201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68" y="1963712"/>
            <a:ext cx="3144838" cy="451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61771" y="2059259"/>
            <a:ext cx="6799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대구시민의 축제 참여율 급감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(18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29.2%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→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4.2%)</a:t>
            </a: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1" name="직사각형 10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5-6.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지역축제 참여도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57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5800" y="3119093"/>
            <a:ext cx="4919133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축제 만족도는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50.7%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→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49.6%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거의 변동 없음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소득수준별 결과에서 일부 차이가 나타남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84993" name="_x60982344" descr="EMB0000552016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30774"/>
            <a:ext cx="5199063" cy="348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1" y="2059259"/>
            <a:ext cx="6799429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대구시민의 축제 참여율 급감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(18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29.2%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→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4.2%)</a:t>
            </a: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5-7.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지역축제 만족도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79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조직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38201" y="1402602"/>
          <a:ext cx="10515600" cy="499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484">
                  <a:extLst>
                    <a:ext uri="{9D8B030D-6E8A-4147-A177-3AD203B41FA5}">
                      <a16:colId xmlns:a16="http://schemas.microsoft.com/office/drawing/2014/main" val="4208560417"/>
                    </a:ext>
                  </a:extLst>
                </a:gridCol>
                <a:gridCol w="3352678">
                  <a:extLst>
                    <a:ext uri="{9D8B030D-6E8A-4147-A177-3AD203B41FA5}">
                      <a16:colId xmlns:a16="http://schemas.microsoft.com/office/drawing/2014/main" val="3275161625"/>
                    </a:ext>
                  </a:extLst>
                </a:gridCol>
                <a:gridCol w="5669438">
                  <a:extLst>
                    <a:ext uri="{9D8B030D-6E8A-4147-A177-3AD203B41FA5}">
                      <a16:colId xmlns:a16="http://schemas.microsoft.com/office/drawing/2014/main" val="4279531101"/>
                    </a:ext>
                  </a:extLst>
                </a:gridCol>
              </a:tblGrid>
              <a:tr h="532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lt"/>
                        </a:rPr>
                        <a:t>책임연구원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하정철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교수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통계학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과업 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1274"/>
                  </a:ext>
                </a:extLst>
              </a:tr>
              <a:tr h="56940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lt"/>
                        </a:rPr>
                        <a:t>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김무섭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교수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통계학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기초 및 고급 통계분석 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843680"/>
                  </a:ext>
                </a:extLst>
              </a:tr>
              <a:tr h="60061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임운택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교수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사회학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정부와 사회참여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사회통합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코로나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관련 분석 및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정책도출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22743"/>
                  </a:ext>
                </a:extLst>
              </a:tr>
              <a:tr h="60061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최종렬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교수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사회학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보건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정보와 통신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복지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문화와 여가 부문 </a:t>
                      </a:r>
                      <a:b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 및 정책도출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457204"/>
                  </a:ext>
                </a:extLst>
              </a:tr>
              <a:tr h="4075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  <a:latin typeface="+mj-lt"/>
                        </a:rPr>
                        <a:t>연구보조원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신정훈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박사과정생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고급 통계분석 및 결과 자료 편집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32274"/>
                  </a:ext>
                </a:extLst>
              </a:tr>
              <a:tr h="40758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노유경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석사과정생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기초 통계분석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36758"/>
                  </a:ext>
                </a:extLst>
              </a:tr>
              <a:tr h="40758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홍수민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석사과정생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결과 자료 편집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39499"/>
                  </a:ext>
                </a:extLst>
              </a:tr>
              <a:tr h="138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lt"/>
                        </a:rPr>
                        <a:t>자문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대구경북사회혁신지원단 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정책연구센터장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: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계명대 경제금융학과 김영철 교수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지역사회 현안문제 발굴과 해결을 위한 정책적 제안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69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712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9973" y="2719657"/>
            <a:ext cx="6091927" cy="383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대구시민들이 가장 많이 하는 주말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휴일의 여가활동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중복응답 기준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성별에 있어서 여가활동에 있어서 가사일로 응답한 비율에 성별 차이가 두드러짐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연령대가 높아질수록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월 소득이 적을수록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TV·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비디오 시청이 우선적인 여가활동 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일상의 삶에서 여가 활동을 할 수 있도록 생활환경 주변에 문화시설에 대한 접근 가능성 향상 필요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86017" name="_x60977592" descr="EMB0000552016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2980267"/>
            <a:ext cx="5199063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1" y="2059259"/>
            <a:ext cx="9398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여가활동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순위로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TV·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비디오 시청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(38.1%),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휴식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(14.3%),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가사일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(10.0%)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의 순 </a:t>
            </a:r>
            <a:endParaRPr lang="ko-KR" altLang="en-US" sz="105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5-8.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주말과 휴일의 여가활동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802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999" y="3070476"/>
            <a:ext cx="6096000" cy="19292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대구시민들의 평균적인 여가활동 시간은 요일과 관계없이 감소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전체적으로 여가활동 시간은 줄었으나 상대적 차이는 존재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87041" name="_x60970608" descr="EMB0000552016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2338466"/>
            <a:ext cx="5199063" cy="39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1" y="2059259"/>
            <a:ext cx="9398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여가활동 시간은 ’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주당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19.2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시간으로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7.7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시간 감소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5-9.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평균 여가활동 시간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517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4201" y="3141962"/>
            <a:ext cx="5308600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월평균 여가활동 비용은 월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만원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~10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만원 미만이 증가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여가활동 비용이 높은 계층은 남성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30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대졸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월소득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300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만 원 이상 가구</a:t>
            </a:r>
            <a:endParaRPr lang="ko-KR" altLang="en-US" sz="1400" kern="0" spc="-2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8065" name="_x60967296" descr="EMB000055201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50" y="2522726"/>
            <a:ext cx="5199063" cy="415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1" y="2059259"/>
            <a:ext cx="9398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여가활동에 쓰는 비용은 월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만원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~10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만원이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33.5%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차지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5-10.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월평균 여가활동 비용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128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1771" y="3855069"/>
            <a:ext cx="5511799" cy="1940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매년 향상되던 여가활동 만족도가 하락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여가생활 불만족 이유는 경제적 부담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(52.5%),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시간 부족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(24.5%)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이 가장 큼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소비와 여가를 위한 전문적인 훈련 필요</a:t>
            </a:r>
          </a:p>
        </p:txBody>
      </p:sp>
      <p:pic>
        <p:nvPicPr>
          <p:cNvPr id="89089" name="_x60966504" descr="EMB0000552016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08" y="1831928"/>
            <a:ext cx="5199063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60966144" descr="EMB00005520164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733" y="3978228"/>
            <a:ext cx="4831292" cy="25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1" y="2059259"/>
            <a:ext cx="939869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여가활동 만족도는 하락하였으나 불만족도 같이 하락</a:t>
            </a:r>
          </a:p>
          <a:p>
            <a:pPr fontAlgn="base" latinLnBrk="0">
              <a:spcBef>
                <a:spcPts val="300"/>
              </a:spcBef>
            </a:pP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불만족 이유는 경제적 부담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(41%),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시간 부족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(39,5%)</a:t>
            </a:r>
            <a:endParaRPr lang="ko-KR" altLang="en-US" sz="2000" b="1" kern="0" dirty="0">
              <a:solidFill>
                <a:srgbClr val="000000"/>
              </a:solidFill>
              <a:latin typeface="+mn-ea"/>
            </a:endParaRPr>
          </a:p>
          <a:p>
            <a:pPr fontAlgn="base" latinLnBrk="0">
              <a:spcBef>
                <a:spcPts val="300"/>
              </a:spcBef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경제적 부담 비율 증가 및 시간 부족은 감소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5-11.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여가활동 만족도 및 불만 이유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57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8805" y="3358259"/>
            <a:ext cx="6096000" cy="14860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평일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주말 모두 생활시간 압박을 느끼는 비중이 매년 완화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연령별로는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10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30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대가 생활시간 압박을 많이 느낌</a:t>
            </a:r>
          </a:p>
        </p:txBody>
      </p:sp>
      <p:pic>
        <p:nvPicPr>
          <p:cNvPr id="90113" name="_x60967872" descr="EMB0000552016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68" y="1327573"/>
            <a:ext cx="4122732" cy="26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5" name="_x60996528" descr="EMB0000552016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77" y="4190642"/>
            <a:ext cx="4369513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1" y="2059259"/>
            <a:ext cx="9398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주중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주말 모두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18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년보다 생활시간 압박감 완화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5-12.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생활시간 압박 정도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2108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 </a:t>
            </a:r>
            <a:r>
              <a:rPr lang="en-US" altLang="ko-KR" dirty="0"/>
              <a:t>: </a:t>
            </a:r>
            <a:r>
              <a:rPr lang="ko-KR" altLang="en-US" dirty="0"/>
              <a:t>정책적 시사점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68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문화와 여가 </a:t>
            </a:r>
            <a:r>
              <a:rPr lang="en-US" altLang="ko-KR" dirty="0"/>
              <a:t>: </a:t>
            </a:r>
            <a:r>
              <a:rPr lang="ko-KR" altLang="en-US" dirty="0"/>
              <a:t>홍보 내용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60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2343" y="3474857"/>
            <a:ext cx="5402784" cy="24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년에 비해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SNS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와 문자메시지 비중이 높아지고 홍보지 비중이 감소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공공정책 인지 경로는 연령에 따라 상이함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구군별로는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북구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(55.5%),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동구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(58.6%)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는 대중매체를 통한 정책 인지가 높은 편임</a:t>
            </a:r>
          </a:p>
        </p:txBody>
      </p:sp>
      <p:pic>
        <p:nvPicPr>
          <p:cNvPr id="14337" name="_x60969672" descr="EMB0000552015f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616" y="2467760"/>
            <a:ext cx="5359930" cy="403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771" y="2059259"/>
            <a:ext cx="9398696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  <a:spcBef>
                <a:spcPts val="200"/>
              </a:spcBef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대구시 정책의 인지 경로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: ‘TV, 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신문 등 대중매체’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52.3%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2" name="직사각형 11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시 정책 인지 경로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967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5720" y="3157388"/>
            <a:ext cx="5294889" cy="287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지역현안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주민회의에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대한 참가는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2012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이후 지속적으로 감소하다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2012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수준으로 회복 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남성보다 여성이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연령이 높을수록 주민회의 참여율이 높음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미참여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이유는 업무 또는 바쁜 개인생활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(36.3%),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지역에 관한 무관심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(28.4%)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의 순임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5361" name="_x60990192" descr="EMB0000552015f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11" y="2181069"/>
            <a:ext cx="5198608" cy="419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1" y="2059259"/>
            <a:ext cx="9398696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  <a:spcBef>
                <a:spcPts val="200"/>
              </a:spcBef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지역현안과 관련한 주민회의 참가 경험은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5.8%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로 증가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6-2.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지역현안 주민회의 참가 경험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876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7025" y="3017854"/>
            <a:ext cx="6188578" cy="199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자원봉사활동 경험은 매년 감소 추세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(’18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10.7%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→’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6.8%)</a:t>
            </a:r>
          </a:p>
          <a:p>
            <a:pPr marL="285750" indent="-28575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Tx/>
              <a:buChar char="-"/>
            </a:pPr>
            <a:r>
              <a:rPr lang="en-US" altLang="ko-KR" dirty="0">
                <a:latin typeface="+mn-ea"/>
              </a:rPr>
              <a:t>2012</a:t>
            </a:r>
            <a:r>
              <a:rPr lang="ko-KR" altLang="en-US" dirty="0">
                <a:latin typeface="+mn-ea"/>
              </a:rPr>
              <a:t>년</a:t>
            </a:r>
            <a:r>
              <a:rPr lang="en-US" altLang="ko-KR" dirty="0">
                <a:latin typeface="+mn-ea"/>
              </a:rPr>
              <a:t>(19.9%) </a:t>
            </a:r>
            <a:r>
              <a:rPr lang="ko-KR" altLang="en-US" dirty="0">
                <a:latin typeface="+mn-ea"/>
              </a:rPr>
              <a:t>이후 자원봉사활동 참여율은 감소 추세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dirty="0">
                <a:latin typeface="+mn-ea"/>
              </a:rPr>
              <a:t>자원봉사의 실효성 있는 사회적 조직화 노력 필요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95603" y="33420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60971616" descr="EMB0000552015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70" y="1593561"/>
            <a:ext cx="3967880" cy="24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60994728" descr="EMB0000552015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733" y="4123368"/>
            <a:ext cx="4962611" cy="222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771" y="2059259"/>
            <a:ext cx="9398696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자원봉사활동 참여 경험은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6.8%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로 더 감소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2" name="직사각형 11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6-3.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자원봉사활동 참여율과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평균시간</a:t>
              </a:r>
              <a:endParaRPr lang="ko-KR" altLang="en-US" sz="2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83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51580" y="1562537"/>
          <a:ext cx="9888840" cy="39063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1219">
                  <a:extLst>
                    <a:ext uri="{9D8B030D-6E8A-4147-A177-3AD203B41FA5}">
                      <a16:colId xmlns:a16="http://schemas.microsoft.com/office/drawing/2014/main" val="1124884008"/>
                    </a:ext>
                  </a:extLst>
                </a:gridCol>
                <a:gridCol w="1200185">
                  <a:extLst>
                    <a:ext uri="{9D8B030D-6E8A-4147-A177-3AD203B41FA5}">
                      <a16:colId xmlns:a16="http://schemas.microsoft.com/office/drawing/2014/main" val="3241206563"/>
                    </a:ext>
                  </a:extLst>
                </a:gridCol>
                <a:gridCol w="1200185">
                  <a:extLst>
                    <a:ext uri="{9D8B030D-6E8A-4147-A177-3AD203B41FA5}">
                      <a16:colId xmlns:a16="http://schemas.microsoft.com/office/drawing/2014/main" val="890358399"/>
                    </a:ext>
                  </a:extLst>
                </a:gridCol>
                <a:gridCol w="1200185">
                  <a:extLst>
                    <a:ext uri="{9D8B030D-6E8A-4147-A177-3AD203B41FA5}">
                      <a16:colId xmlns:a16="http://schemas.microsoft.com/office/drawing/2014/main" val="57426227"/>
                    </a:ext>
                  </a:extLst>
                </a:gridCol>
                <a:gridCol w="1200185">
                  <a:extLst>
                    <a:ext uri="{9D8B030D-6E8A-4147-A177-3AD203B41FA5}">
                      <a16:colId xmlns:a16="http://schemas.microsoft.com/office/drawing/2014/main" val="3843011588"/>
                    </a:ext>
                  </a:extLst>
                </a:gridCol>
                <a:gridCol w="1200185">
                  <a:extLst>
                    <a:ext uri="{9D8B030D-6E8A-4147-A177-3AD203B41FA5}">
                      <a16:colId xmlns:a16="http://schemas.microsoft.com/office/drawing/2014/main" val="1160546389"/>
                    </a:ext>
                  </a:extLst>
                </a:gridCol>
                <a:gridCol w="1200185">
                  <a:extLst>
                    <a:ext uri="{9D8B030D-6E8A-4147-A177-3AD203B41FA5}">
                      <a16:colId xmlns:a16="http://schemas.microsoft.com/office/drawing/2014/main" val="3331882665"/>
                    </a:ext>
                  </a:extLst>
                </a:gridCol>
                <a:gridCol w="926511">
                  <a:extLst>
                    <a:ext uri="{9D8B030D-6E8A-4147-A177-3AD203B41FA5}">
                      <a16:colId xmlns:a16="http://schemas.microsoft.com/office/drawing/2014/main" val="1352882084"/>
                    </a:ext>
                  </a:extLst>
                </a:gridCol>
              </a:tblGrid>
              <a:tr h="54680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            기간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 업무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착수일로부터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90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일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비고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61756"/>
                  </a:ext>
                </a:extLst>
              </a:tr>
              <a:tr h="609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Nov/05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Nov/20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Dec/05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Dec/23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Jan/05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Jan/21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977070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dirty="0" err="1">
                          <a:effectLst/>
                          <a:latin typeface="+mj-lt"/>
                        </a:rPr>
                        <a:t>원자료</a:t>
                      </a:r>
                      <a:r>
                        <a:rPr lang="ko-KR" altLang="en-US" sz="180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800" u="none" strike="noStrike" dirty="0" err="1">
                          <a:effectLst/>
                          <a:latin typeface="+mj-lt"/>
                        </a:rPr>
                        <a:t>에디팅</a:t>
                      </a:r>
                      <a:endParaRPr lang="ko-KR" alt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18292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dirty="0">
                          <a:effectLst/>
                          <a:latin typeface="+mj-lt"/>
                        </a:rPr>
                        <a:t>기초자료분석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83518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dirty="0">
                          <a:effectLst/>
                          <a:latin typeface="+mj-lt"/>
                        </a:rPr>
                        <a:t>고급통계분석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43011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  <a:latin typeface="+mj-lt"/>
                        </a:rPr>
                        <a:t>정책개발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624820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dirty="0">
                          <a:effectLst/>
                          <a:latin typeface="+mj-lt"/>
                        </a:rPr>
                        <a:t>보고서 작성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47624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2919563" y="2802290"/>
            <a:ext cx="7693825" cy="3401966"/>
            <a:chOff x="2815866" y="2726875"/>
            <a:chExt cx="7693825" cy="3401966"/>
          </a:xfrm>
        </p:grpSpPr>
        <p:cxnSp>
          <p:nvCxnSpPr>
            <p:cNvPr id="6" name="직선 연결선[R] 2">
              <a:extLst>
                <a:ext uri="{FF2B5EF4-FFF2-40B4-BE49-F238E27FC236}">
                  <a16:creationId xmlns:a16="http://schemas.microsoft.com/office/drawing/2014/main" id="{7AEEC15E-0A48-3146-BD7E-3AB221F66352}"/>
                </a:ext>
              </a:extLst>
            </p:cNvPr>
            <p:cNvCxnSpPr>
              <a:cxnSpLocks/>
              <a:stCxn id="17" idx="2"/>
              <a:endCxn id="10" idx="0"/>
            </p:cNvCxnSpPr>
            <p:nvPr/>
          </p:nvCxnSpPr>
          <p:spPr>
            <a:xfrm>
              <a:off x="7554639" y="4125726"/>
              <a:ext cx="1778" cy="1633783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25">
              <a:extLst>
                <a:ext uri="{FF2B5EF4-FFF2-40B4-BE49-F238E27FC236}">
                  <a16:creationId xmlns:a16="http://schemas.microsoft.com/office/drawing/2014/main" id="{7BC87129-F095-734F-968B-7649E3ADDF8F}"/>
                </a:ext>
              </a:extLst>
            </p:cNvPr>
            <p:cNvCxnSpPr>
              <a:cxnSpLocks/>
              <a:stCxn id="18" idx="2"/>
              <a:endCxn id="11" idx="0"/>
            </p:cNvCxnSpPr>
            <p:nvPr/>
          </p:nvCxnSpPr>
          <p:spPr>
            <a:xfrm>
              <a:off x="9955693" y="5252071"/>
              <a:ext cx="0" cy="507438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0C7D6C-9625-B144-A57F-266C4A1E6ED6}"/>
                </a:ext>
              </a:extLst>
            </p:cNvPr>
            <p:cNvSpPr/>
            <p:nvPr/>
          </p:nvSpPr>
          <p:spPr>
            <a:xfrm>
              <a:off x="3859725" y="5759509"/>
              <a:ext cx="1107996" cy="36933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b="1" dirty="0" err="1"/>
                <a:t>착수보고</a:t>
              </a:r>
              <a:endParaRPr lang="ko-KR" altLang="en-US" b="1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AD2CA6-2DBF-9042-8A7C-325D8D9C1E44}"/>
                </a:ext>
              </a:extLst>
            </p:cNvPr>
            <p:cNvSpPr/>
            <p:nvPr/>
          </p:nvSpPr>
          <p:spPr>
            <a:xfrm>
              <a:off x="7002419" y="5759509"/>
              <a:ext cx="1107996" cy="36933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b="1" dirty="0"/>
                <a:t>중간보고</a:t>
              </a:r>
              <a:endParaRPr lang="ko-KR" altLang="en-US" b="1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A853AD-04AF-4244-95BC-5F371F500A9B}"/>
                </a:ext>
              </a:extLst>
            </p:cNvPr>
            <p:cNvSpPr/>
            <p:nvPr/>
          </p:nvSpPr>
          <p:spPr>
            <a:xfrm>
              <a:off x="9401695" y="5759509"/>
              <a:ext cx="1107996" cy="36933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algn="ctr" fontAlgn="ctr"/>
              <a:r>
                <a:rPr lang="ko-KR" altLang="en-US" b="1" dirty="0"/>
                <a:t>최종보고</a:t>
              </a:r>
              <a:endParaRPr lang="ko-KR" altLang="en-US" b="1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15866" y="2726875"/>
              <a:ext cx="2397389" cy="320948"/>
            </a:xfrm>
            <a:prstGeom prst="rect">
              <a:avLst/>
            </a:prstGeom>
            <a:solidFill>
              <a:srgbClr val="214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35978" y="3277832"/>
              <a:ext cx="3575322" cy="320948"/>
            </a:xfrm>
            <a:prstGeom prst="rect">
              <a:avLst/>
            </a:prstGeom>
            <a:solidFill>
              <a:srgbClr val="214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12908" y="3804777"/>
              <a:ext cx="1848221" cy="320948"/>
            </a:xfrm>
            <a:prstGeom prst="rect">
              <a:avLst/>
            </a:prstGeom>
            <a:solidFill>
              <a:srgbClr val="214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624037" y="4343728"/>
              <a:ext cx="1199015" cy="320948"/>
            </a:xfrm>
            <a:prstGeom prst="rect">
              <a:avLst/>
            </a:prstGeom>
            <a:solidFill>
              <a:srgbClr val="214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624037" y="4931124"/>
              <a:ext cx="2398029" cy="320948"/>
            </a:xfrm>
            <a:prstGeom prst="rect">
              <a:avLst/>
            </a:prstGeom>
            <a:solidFill>
              <a:srgbClr val="214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A6C3F3-750F-3B4A-9FC0-80BF6FE55F18}"/>
                </a:ext>
              </a:extLst>
            </p:cNvPr>
            <p:cNvSpPr/>
            <p:nvPr/>
          </p:nvSpPr>
          <p:spPr>
            <a:xfrm>
              <a:off x="7453044" y="3804778"/>
              <a:ext cx="203190" cy="3209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8E50731-1346-1447-90D2-B46911BFE2E9}"/>
                </a:ext>
              </a:extLst>
            </p:cNvPr>
            <p:cNvSpPr/>
            <p:nvPr/>
          </p:nvSpPr>
          <p:spPr>
            <a:xfrm>
              <a:off x="9869864" y="4927776"/>
              <a:ext cx="171658" cy="3242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892A78B-0710-3546-A4F0-D1C1B29090F4}"/>
                </a:ext>
              </a:extLst>
            </p:cNvPr>
            <p:cNvSpPr/>
            <p:nvPr/>
          </p:nvSpPr>
          <p:spPr>
            <a:xfrm>
              <a:off x="4330860" y="2726875"/>
              <a:ext cx="165726" cy="3209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[R] 17">
              <a:extLst>
                <a:ext uri="{FF2B5EF4-FFF2-40B4-BE49-F238E27FC236}">
                  <a16:creationId xmlns:a16="http://schemas.microsoft.com/office/drawing/2014/main" id="{9CB01233-C4FE-8647-9C90-464E6402B55E}"/>
                </a:ext>
              </a:extLst>
            </p:cNvPr>
            <p:cNvCxnSpPr>
              <a:cxnSpLocks/>
              <a:stCxn id="19" idx="2"/>
              <a:endCxn id="9" idx="0"/>
            </p:cNvCxnSpPr>
            <p:nvPr/>
          </p:nvCxnSpPr>
          <p:spPr>
            <a:xfrm>
              <a:off x="4413723" y="3047823"/>
              <a:ext cx="0" cy="271168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862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32" y="3265705"/>
            <a:ext cx="6164812" cy="287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자원봉사활동 참여 의향은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33.8%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로 실제 참여율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(6.8%)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보다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27%p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높음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en-US" altLang="ko-KR" kern="0" spc="-2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자원봉사활동 참여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희망분야는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‘취약계층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지원’이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40.5%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로 가장 많음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 공동체 내에서 ‘사회적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책임’을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실현하는 교육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홍보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주민의 자발적 봉사활동에 대한 시의 지원 필요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7409" name="_x60967224" descr="EMB0000552015f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72" y="1422158"/>
            <a:ext cx="3891714" cy="25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_x60990984" descr="EMB0000552015f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72" y="4206295"/>
            <a:ext cx="3565289" cy="23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1" y="2059259"/>
            <a:ext cx="7095762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  <a:spcBef>
                <a:spcPts val="200"/>
              </a:spcBef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자원봉사활동 참여 의향은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33.8%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이고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희망분야는</a:t>
            </a:r>
            <a:endParaRPr lang="en-US" altLang="ko-KR" sz="2000" b="1" kern="100" dirty="0">
              <a:solidFill>
                <a:srgbClr val="000000"/>
              </a:solidFill>
              <a:latin typeface="+mn-ea"/>
            </a:endParaRPr>
          </a:p>
          <a:p>
            <a:pPr fontAlgn="base" latinLnBrk="0">
              <a:lnSpc>
                <a:spcPct val="160000"/>
              </a:lnSpc>
              <a:spcBef>
                <a:spcPts val="200"/>
              </a:spcBef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취약계층 지원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(40.5%)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에 치중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6-4.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자원봉사활동 참여 의향 및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희망분야</a:t>
              </a:r>
              <a:endParaRPr lang="ko-KR" altLang="en-US" sz="2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186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1455" y="3602678"/>
            <a:ext cx="5820871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‘기부 경험이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있다’는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답변은 거의 변동 없음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(’18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22.1%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→’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22.2%)</a:t>
            </a: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기부 방법은 모금이나 물품후원 단체를 통한 후원이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39.6%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로 가장 많음</a:t>
            </a:r>
            <a:endParaRPr lang="ko-KR" altLang="en-US" kern="0" spc="-2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8433" name="_x60990624" descr="EMB0000552015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733" y="1407328"/>
            <a:ext cx="5010150" cy="30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_x60991776" descr="EMB0000552015f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733" y="4414801"/>
            <a:ext cx="519906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1" y="2059259"/>
            <a:ext cx="7095762" cy="101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기부 경험은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22.2%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로 변화가 없이 낮으며 </a:t>
            </a:r>
            <a:br>
              <a:rPr lang="ko-KR" altLang="en-US" sz="2000" b="1" kern="0" dirty="0">
                <a:solidFill>
                  <a:srgbClr val="000000"/>
                </a:solidFill>
                <a:latin typeface="+mn-ea"/>
              </a:rPr>
            </a:b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단체를 통한 후원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(39.6%) 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위주로 기부</a:t>
            </a:r>
            <a:endParaRPr lang="ko-KR" altLang="en-US" sz="20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6-5.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기부경험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및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기부방법</a:t>
              </a:r>
              <a:endParaRPr lang="ko-KR" altLang="en-US" sz="2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857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6432" y="2898549"/>
            <a:ext cx="6475652" cy="338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주관적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계층의식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상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1.7%,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중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63.2%,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하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35.1%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로 나타나 주관적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계층의식이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중으로 이동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계층이동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가능성에 대한 인식 급감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구군별로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볼 때 주관적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계층의식은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수성구가 가장 높고 서구가 가장 낮음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전문직 고소득층이 밀집한 지역과 전통적 산업이 사라져가는 위기 지역 간의 차이가 분명하게 드러나고 있음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9457" name="_x60992208" descr="EMB0000552015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90" y="1555505"/>
            <a:ext cx="3979994" cy="245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60989832" descr="EMB0000552015f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780" y="4281604"/>
            <a:ext cx="3790104" cy="23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1" y="2059259"/>
            <a:ext cx="7315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주관적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계층의식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‘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상’은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1.7%, 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계층이동가능성 ‘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높다’는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10.4%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6-6.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주관적 사회계층 인식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668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5391" y="2898549"/>
            <a:ext cx="6026509" cy="338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대부분의 사회적 약자에 대한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차별의식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감소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응답자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특성별로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차별인지 특성이 다르게 나타남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교육정도가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높을수록 전반적인 차별에 대한 감수성이 높은 것으로 나타남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소득 수준이 높아질수록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(700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만원 이상에서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68.6%, 100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만원 이하에서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54.7%)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가난빈곤차별에 대한 인지율이 높음</a:t>
            </a:r>
          </a:p>
        </p:txBody>
      </p:sp>
      <p:pic>
        <p:nvPicPr>
          <p:cNvPr id="20481" name="_x60991992" descr="EMB0000552015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946" y="3144816"/>
            <a:ext cx="5199063" cy="26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0" y="2059259"/>
            <a:ext cx="11523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대구시민의 절반 이상은 사회적 약자에 대한 ‘차별이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있다’고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인식하고 있으나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차별의식은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감소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6-7.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사회적 약자에 대한 태도</a:t>
              </a: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(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차별의식</a:t>
              </a: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)</a:t>
              </a:r>
              <a:endParaRPr lang="ko-KR" altLang="en-US" sz="2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369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32" y="3239212"/>
            <a:ext cx="5934007" cy="199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민원서비스 경험 비율은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42.7%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로 이전보다 높아짐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민원서비스 만족도 평균은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6.4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점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점 만점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으로 보합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(’18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6.5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점→’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6.4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점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민원서비스의 전문화 필요</a:t>
            </a:r>
          </a:p>
        </p:txBody>
      </p:sp>
      <p:pic>
        <p:nvPicPr>
          <p:cNvPr id="21505" name="_x60991416" descr="EMB0000552015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18" y="1407328"/>
            <a:ext cx="4092888" cy="248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_x60990192" descr="EMB0000552015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33" y="4068494"/>
            <a:ext cx="4123267" cy="243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0" y="2059259"/>
            <a:ext cx="7044963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민원서비스 만족도 유지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(’18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6.5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점→’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6.4</a:t>
            </a:r>
            <a:r>
              <a:rPr lang="ko-KR" altLang="en-US" sz="2000" b="1" kern="0" dirty="0">
                <a:solidFill>
                  <a:srgbClr val="000000"/>
                </a:solidFill>
                <a:latin typeface="+mn-ea"/>
              </a:rPr>
              <a:t>점</a:t>
            </a:r>
            <a:r>
              <a:rPr lang="en-US" altLang="ko-KR" sz="2000" b="1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6-8.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민원서비스 만족도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697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1770" y="3118219"/>
            <a:ext cx="518160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민원서비스 개선사항은 복잡한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서류준비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(22.9%),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처리기간 지연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(18.0%),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공무원의 불친절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(14.3%)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의 순</a:t>
            </a:r>
          </a:p>
        </p:txBody>
      </p:sp>
      <p:pic>
        <p:nvPicPr>
          <p:cNvPr id="22529" name="_x60995232" descr="EMB00005520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97" y="2576838"/>
            <a:ext cx="5780473" cy="40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0" y="2059259"/>
            <a:ext cx="7044963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민원서비스 개선사항은 ‘복잡한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서류준비’가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위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(22.9%)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6-9.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민원서비스 개선사항</a:t>
              </a: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(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복수응답</a:t>
              </a: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)</a:t>
              </a:r>
              <a:endParaRPr lang="ko-KR" altLang="en-US" sz="2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787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2342" y="3168716"/>
            <a:ext cx="6240857" cy="2819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대구시에 대한 이미지를 서술한 전체 문구에 대한 워드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클라우드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분석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더위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팔공산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보수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대프리카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서문시장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섬유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교육 등이 추출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더위를 제거한 경우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팔공산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보수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서문시장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섬유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신천지 등이 대구이미지로 분석됨</a:t>
            </a:r>
          </a:p>
        </p:txBody>
      </p:sp>
      <p:pic>
        <p:nvPicPr>
          <p:cNvPr id="23553" name="_x60988032" descr="EMB0000552015e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95" y="2438117"/>
            <a:ext cx="2318025" cy="383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733" y="2438117"/>
            <a:ext cx="2661426" cy="383748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770" y="2059259"/>
            <a:ext cx="7671497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대구의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대표적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이미지는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‘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더위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’, ‘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팔공산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’, ‘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보수적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’, ‘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서문시장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’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1" name="직사각형 10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6-10.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도시 이미지 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15601" y="6275598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[‘</a:t>
            </a:r>
            <a:r>
              <a:rPr lang="ko-KR" altLang="en-US" sz="1050" dirty="0"/>
              <a:t>더위</a:t>
            </a:r>
            <a:r>
              <a:rPr lang="en-US" altLang="ko-KR" sz="1050" dirty="0"/>
              <a:t>’</a:t>
            </a:r>
            <a:r>
              <a:rPr lang="ko-KR" altLang="en-US" sz="1050" dirty="0"/>
              <a:t>포함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10300305" y="6275598"/>
            <a:ext cx="8675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[‘</a:t>
            </a:r>
            <a:r>
              <a:rPr lang="ko-KR" altLang="en-US" sz="1050" dirty="0"/>
              <a:t>더위</a:t>
            </a:r>
            <a:r>
              <a:rPr lang="en-US" altLang="ko-KR" sz="1050" dirty="0"/>
              <a:t>’</a:t>
            </a:r>
            <a:r>
              <a:rPr lang="ko-KR" altLang="en-US" sz="1050" dirty="0"/>
              <a:t>제외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47587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85" y="1761344"/>
            <a:ext cx="5493895" cy="471440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76937" y="2246618"/>
            <a:ext cx="5240867" cy="2755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대의 경우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대프리카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치맥축제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컬러풀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대구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보수적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동성로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축제 조사 등 현재 대구시가 홍보하고 시행하는 축제와 상징적 단어들로 이미지화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세 이상은 더위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팔공산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서문시장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사과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갓바위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보수적 등의 단어로 이미지화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E04E26-5234-C44E-8A0C-E00957A0624E}"/>
              </a:ext>
            </a:extLst>
          </p:cNvPr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3C3B4F-18FE-E647-96E8-9144A5976A21}"/>
                </a:ext>
              </a:extLst>
            </p:cNvPr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6-10.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도시 이미지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E251D1-9AC6-B34B-8BEC-E8DDF263A789}"/>
                </a:ext>
              </a:extLst>
            </p:cNvPr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445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810" y="1618939"/>
            <a:ext cx="5538865" cy="46619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5667" y="2730112"/>
            <a:ext cx="5630333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각 </a:t>
            </a:r>
            <a:r>
              <a:rPr lang="ko-KR" altLang="en-US" kern="0" spc="-10" dirty="0" err="1">
                <a:solidFill>
                  <a:srgbClr val="000000"/>
                </a:solidFill>
                <a:latin typeface="+mn-ea"/>
              </a:rPr>
              <a:t>구군별로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 보면 특히 동구는 더위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10" dirty="0" err="1">
                <a:solidFill>
                  <a:srgbClr val="000000"/>
                </a:solidFill>
                <a:latin typeface="+mn-ea"/>
              </a:rPr>
              <a:t>팔공산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10" dirty="0" err="1">
                <a:solidFill>
                  <a:srgbClr val="000000"/>
                </a:solidFill>
                <a:latin typeface="+mn-ea"/>
              </a:rPr>
              <a:t>갓바위로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 자연지형물이 위치한 특성을 보여주며 수성구의 경우 더위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보수적</a:t>
            </a:r>
            <a:r>
              <a:rPr lang="en-US" altLang="ko-KR" kern="0" spc="-1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교육도시 등이 주요 단어로 부각되어 각 </a:t>
            </a:r>
            <a:r>
              <a:rPr lang="ko-KR" altLang="en-US" kern="0" spc="-10" dirty="0" err="1">
                <a:solidFill>
                  <a:srgbClr val="000000"/>
                </a:solidFill>
                <a:latin typeface="+mn-ea"/>
              </a:rPr>
              <a:t>구군의</a:t>
            </a:r>
            <a:r>
              <a:rPr lang="ko-KR" altLang="en-US" kern="0" spc="-10" dirty="0">
                <a:solidFill>
                  <a:srgbClr val="000000"/>
                </a:solidFill>
                <a:latin typeface="+mn-ea"/>
              </a:rPr>
              <a:t> 특성을 보여주고 있음 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E6395-06A6-324D-B4FC-2F2874D0EF15}"/>
              </a:ext>
            </a:extLst>
          </p:cNvPr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9BBC53-A8AD-8B40-A5ED-2F6FABDB72CB}"/>
                </a:ext>
              </a:extLst>
            </p:cNvPr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6-10.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도시 이미지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DC7CFF2-509E-814E-9319-380AEA8EE83C}"/>
                </a:ext>
              </a:extLst>
            </p:cNvPr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087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2343" y="3774224"/>
            <a:ext cx="46482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팔공산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동화사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갓바위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등 역사적 장소가 도시의 자랑거리라는 응답이 가장 높음</a:t>
            </a:r>
          </a:p>
        </p:txBody>
      </p:sp>
      <p:pic>
        <p:nvPicPr>
          <p:cNvPr id="24577" name="_x60969312" descr="EMB0000552015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167" y="1716374"/>
            <a:ext cx="4897743" cy="48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61770" y="2059259"/>
            <a:ext cx="6816363" cy="101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spc="-100" dirty="0" err="1">
                <a:solidFill>
                  <a:srgbClr val="000000"/>
                </a:solidFill>
                <a:latin typeface="+mn-ea"/>
              </a:rPr>
              <a:t>팔공산</a:t>
            </a:r>
            <a:r>
              <a:rPr lang="en-US" altLang="ko-KR" sz="2000" b="1" kern="100" spc="-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b="1" kern="100" spc="-100" dirty="0" err="1">
                <a:solidFill>
                  <a:srgbClr val="000000"/>
                </a:solidFill>
                <a:latin typeface="+mn-ea"/>
              </a:rPr>
              <a:t>동화사</a:t>
            </a:r>
            <a:r>
              <a:rPr lang="en-US" altLang="ko-KR" sz="2000" b="1" kern="100" spc="-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b="1" kern="100" spc="-100" dirty="0" err="1">
                <a:solidFill>
                  <a:srgbClr val="000000"/>
                </a:solidFill>
                <a:latin typeface="+mn-ea"/>
              </a:rPr>
              <a:t>갓바위</a:t>
            </a:r>
            <a:r>
              <a:rPr lang="ko-KR" altLang="en-US" sz="2000" b="1" kern="100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spc="-100" dirty="0">
                <a:solidFill>
                  <a:srgbClr val="000000"/>
                </a:solidFill>
                <a:latin typeface="+mn-ea"/>
              </a:rPr>
              <a:t>14.9%, </a:t>
            </a:r>
            <a:r>
              <a:rPr lang="ko-KR" altLang="en-US" sz="2000" b="1" kern="100" spc="-100" dirty="0">
                <a:solidFill>
                  <a:srgbClr val="000000"/>
                </a:solidFill>
                <a:latin typeface="+mn-ea"/>
              </a:rPr>
              <a:t>자연재해 없음 </a:t>
            </a:r>
            <a:r>
              <a:rPr lang="en-US" altLang="ko-KR" sz="2000" b="1" kern="100" spc="-100" dirty="0">
                <a:solidFill>
                  <a:srgbClr val="000000"/>
                </a:solidFill>
                <a:latin typeface="+mn-ea"/>
              </a:rPr>
              <a:t>11.1%,</a:t>
            </a:r>
          </a:p>
          <a:p>
            <a:pPr fontAlgn="base" latinLnBrk="0">
              <a:lnSpc>
                <a:spcPct val="160000"/>
              </a:lnSpc>
            </a:pPr>
            <a:r>
              <a:rPr lang="ko-KR" altLang="en-US" sz="2000" b="1" kern="100" spc="-100" dirty="0">
                <a:solidFill>
                  <a:srgbClr val="000000"/>
                </a:solidFill>
                <a:latin typeface="+mn-ea"/>
              </a:rPr>
              <a:t>서문시장 </a:t>
            </a:r>
            <a:r>
              <a:rPr lang="en-US" altLang="ko-KR" sz="2000" b="1" kern="100" spc="-100" dirty="0">
                <a:solidFill>
                  <a:srgbClr val="000000"/>
                </a:solidFill>
                <a:latin typeface="+mn-ea"/>
              </a:rPr>
              <a:t>8.7%</a:t>
            </a:r>
            <a:r>
              <a:rPr lang="ko-KR" altLang="en-US" sz="2000" b="1" kern="100" spc="-100" dirty="0">
                <a:solidFill>
                  <a:srgbClr val="000000"/>
                </a:solidFill>
                <a:latin typeface="+mn-ea"/>
              </a:rPr>
              <a:t>의 순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3" name="직사각형 12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6-11.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도시 자랑거리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16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19200" y="2413342"/>
            <a:ext cx="9744364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과업의 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6592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32" y="3413153"/>
            <a:ext cx="5783501" cy="1890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지역을 빛낸 인물로는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박정희라는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응답이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25.0%,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그 다음으로 이상화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이병철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곽재우의 순으로 응답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¡"/>
            </a:pPr>
            <a:r>
              <a:rPr lang="ko-KR" altLang="en-US" kern="0" spc="-20" dirty="0" err="1">
                <a:solidFill>
                  <a:srgbClr val="000000"/>
                </a:solidFill>
                <a:latin typeface="+mn-ea"/>
              </a:rPr>
              <a:t>박정희라는</a:t>
            </a:r>
            <a:r>
              <a:rPr lang="ko-KR" altLang="en-US" kern="0" spc="-20" dirty="0">
                <a:solidFill>
                  <a:srgbClr val="000000"/>
                </a:solidFill>
                <a:latin typeface="+mn-ea"/>
              </a:rPr>
              <a:t> 응답</a:t>
            </a:r>
            <a:r>
              <a:rPr lang="ko-KR" altLang="en-US" kern="0" spc="-50" dirty="0">
                <a:solidFill>
                  <a:srgbClr val="000000"/>
                </a:solidFill>
                <a:latin typeface="+mn-ea"/>
              </a:rPr>
              <a:t>이 </a:t>
            </a:r>
            <a:r>
              <a:rPr lang="en-US" altLang="ko-KR" kern="0" spc="-60" dirty="0">
                <a:solidFill>
                  <a:srgbClr val="000000"/>
                </a:solidFill>
                <a:latin typeface="+mn-ea"/>
              </a:rPr>
              <a:t>2018</a:t>
            </a:r>
            <a:r>
              <a:rPr lang="ko-KR" altLang="en-US" kern="0" spc="-6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60" dirty="0">
                <a:solidFill>
                  <a:srgbClr val="000000"/>
                </a:solidFill>
                <a:latin typeface="+mn-ea"/>
              </a:rPr>
              <a:t>22.3%</a:t>
            </a:r>
            <a:r>
              <a:rPr lang="ko-KR" altLang="en-US" kern="0" spc="-60" dirty="0">
                <a:solidFill>
                  <a:srgbClr val="000000"/>
                </a:solidFill>
                <a:latin typeface="+mn-ea"/>
              </a:rPr>
              <a:t>에서 소폭 증가하고 이병철이 </a:t>
            </a:r>
            <a:r>
              <a:rPr lang="en-US" altLang="ko-KR" kern="0" spc="-60" dirty="0">
                <a:solidFill>
                  <a:srgbClr val="000000"/>
                </a:solidFill>
                <a:latin typeface="+mn-ea"/>
              </a:rPr>
              <a:t>12.4%</a:t>
            </a:r>
            <a:r>
              <a:rPr lang="ko-KR" altLang="en-US" kern="0" spc="-60" dirty="0">
                <a:solidFill>
                  <a:srgbClr val="000000"/>
                </a:solidFill>
                <a:latin typeface="+mn-ea"/>
              </a:rPr>
              <a:t>에서 많이 증가함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6625" name="_x60966216" descr="EMB0000552015e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3" y="2838450"/>
            <a:ext cx="4522787" cy="30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0" y="2059259"/>
            <a:ext cx="6816363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지역을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빛낸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인물로는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박정희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박정희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이상화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이병철의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6-12.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지역을 빛낸 인물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48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7676" y="2836334"/>
            <a:ext cx="5868324" cy="376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몸이 아파서 집안을 부탁하거나 금전적 도움 등 실질적 도움을 필요로 하는 관계가 증가하고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평균인원도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증가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성별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교육 및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가구소득에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따라 사회적 관계 소통에 차이 존재 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교육수준과 소득수준이 높을수록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그리고 성별로는 여성이 위기상황에서 사회적 관계를 동원하는 능력이 높은 것으로 나타남 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7649" name="_x60967584" descr="EMB0000552015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3005668"/>
            <a:ext cx="5199063" cy="272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0" y="2059259"/>
            <a:ext cx="9847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갑자기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많은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돈을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빌릴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일이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생길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경우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’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도움받을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수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있다는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응답이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61%로 </a:t>
            </a:r>
            <a:r>
              <a:rPr lang="en-US" altLang="ko-KR" sz="2000" b="1" kern="100" dirty="0" err="1">
                <a:solidFill>
                  <a:srgbClr val="000000"/>
                </a:solidFill>
                <a:latin typeface="+mn-ea"/>
              </a:rPr>
              <a:t>증가</a:t>
            </a:r>
            <a:endParaRPr lang="en-US" altLang="ko-KR" sz="2000" b="1" kern="1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6-13.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사회적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관계별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소통 정도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223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2456" y="3196572"/>
            <a:ext cx="6012411" cy="287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낯선 사람들에 대해서 신뢰할 수 있다는 응답은 완전히 신뢰한다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(0.7%)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를 포함하여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27.9%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수준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대부분의 응답자 특성에서 신뢰한다는 응답이 낮으며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세 이상에서 최고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일반인에 대한 신뢰가 중구에서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37.3%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로 가장 높게 나타남 </a:t>
            </a:r>
          </a:p>
        </p:txBody>
      </p:sp>
      <p:pic>
        <p:nvPicPr>
          <p:cNvPr id="28673" name="_x60991200" descr="EMB0000552015e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34" y="1803837"/>
            <a:ext cx="2971800" cy="22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_x60988680" descr="EMB0000552015e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1" y="3994180"/>
            <a:ext cx="4322400" cy="234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0" y="2059259"/>
            <a:ext cx="9847430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낯선 사람을 완전히 또는 약간 신뢰할 수 있다는 비율이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27.9%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6-14.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일반인에 대한 신뢰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348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9700" y="2719657"/>
            <a:ext cx="6172200" cy="383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부패에 대한 인식은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민간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지방 정부 모두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) 2018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년보다 낮아짐 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지방정부에 대한 부패 인식은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65.6%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에서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2020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57.9%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로 조사 이후 최저 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사업경영과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지방정부의 부패에 대한 인식이 높은 구는 북구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달성군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수성구 순임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대체로 교육수준과 가구소득이 높을수록 기업과 지방정부 부패에 대한 인식이 높은 경향 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9697" name="_x60986376" descr="EMB0000552015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33" y="1961832"/>
            <a:ext cx="5199063" cy="20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_x60976008" descr="EMB0000552016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4422698"/>
            <a:ext cx="519906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0" y="2059259"/>
            <a:ext cx="9847430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부패 인식 감소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: ‘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지방정부에 부패가 만연되어 있다’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56.0%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6-15.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부패에 대한 인식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6451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1422" y="3594841"/>
            <a:ext cx="5698066" cy="1535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대구시민으로서의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자부심이 부정적 견해보다 높지만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2018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 조사보다 낮게 나타남</a:t>
            </a:r>
            <a:endParaRPr lang="ko-KR" altLang="en-US" sz="1400" kern="0" spc="-2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대구시민으로 자부심이 높은 구는 중구와 수성구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0721" name="_x60972480" descr="EMB0000552015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46618"/>
            <a:ext cx="5199063" cy="402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0" y="2059259"/>
            <a:ext cx="9847430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대구시민으로서의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자랑스럽다는 비율은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22.6%</a:t>
            </a: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6-16.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대구시민으로서의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정체성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559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21267" y="365125"/>
            <a:ext cx="10515600" cy="863311"/>
          </a:xfrm>
        </p:spPr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4867" y="2960650"/>
            <a:ext cx="5571067" cy="1486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대구시 </a:t>
            </a:r>
            <a:r>
              <a:rPr lang="ko-KR" altLang="en-US" kern="0" spc="-30" dirty="0" err="1">
                <a:solidFill>
                  <a:srgbClr val="000000"/>
                </a:solidFill>
                <a:latin typeface="+mj-ea"/>
                <a:ea typeface="+mj-ea"/>
              </a:rPr>
              <a:t>정주의사는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2018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62.1%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2020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65.1%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로 증가</a:t>
            </a:r>
            <a:endParaRPr lang="en-US" altLang="ko-KR" kern="0" spc="-3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총거주기간은 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년 전에 비해 </a:t>
            </a:r>
            <a:r>
              <a:rPr lang="en-US" altLang="ko-KR" kern="0" spc="-30" dirty="0">
                <a:solidFill>
                  <a:srgbClr val="000000"/>
                </a:solidFill>
                <a:latin typeface="+mj-ea"/>
                <a:ea typeface="+mj-ea"/>
              </a:rPr>
              <a:t>1.1</a:t>
            </a:r>
            <a:r>
              <a:rPr lang="ko-KR" altLang="en-US" kern="0" spc="-30" dirty="0">
                <a:solidFill>
                  <a:srgbClr val="000000"/>
                </a:solidFill>
                <a:latin typeface="+mj-ea"/>
                <a:ea typeface="+mj-ea"/>
              </a:rPr>
              <a:t>년 증가</a:t>
            </a:r>
          </a:p>
        </p:txBody>
      </p:sp>
      <p:pic>
        <p:nvPicPr>
          <p:cNvPr id="31745" name="_x60980976" descr="EMB0000552015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08" y="1795716"/>
            <a:ext cx="2202391" cy="230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_x60975288" descr="EMB0000552015e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141" y="4361236"/>
            <a:ext cx="3751726" cy="21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0" y="2059259"/>
            <a:ext cx="9847430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j-ea"/>
                <a:ea typeface="+mj-ea"/>
              </a:rPr>
              <a:t>대구시에 대한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j-ea"/>
                <a:ea typeface="+mj-ea"/>
              </a:rPr>
              <a:t>정주의사</a:t>
            </a:r>
            <a:r>
              <a:rPr lang="ko-KR" altLang="en-US" sz="2000" b="1" kern="100" dirty="0">
                <a:solidFill>
                  <a:srgbClr val="000000"/>
                </a:solidFill>
                <a:latin typeface="+mj-ea"/>
                <a:ea typeface="+mj-ea"/>
              </a:rPr>
              <a:t> 증가 </a:t>
            </a:r>
            <a:r>
              <a:rPr lang="en-US" altLang="ko-KR" sz="2000" b="1" kern="100" dirty="0">
                <a:solidFill>
                  <a:srgbClr val="000000"/>
                </a:solidFill>
                <a:latin typeface="+mj-ea"/>
                <a:ea typeface="+mj-ea"/>
              </a:rPr>
              <a:t>: ‘10</a:t>
            </a:r>
            <a:r>
              <a:rPr lang="ko-KR" altLang="en-US" sz="2000" b="1" kern="100" dirty="0">
                <a:solidFill>
                  <a:srgbClr val="000000"/>
                </a:solidFill>
                <a:latin typeface="+mj-ea"/>
                <a:ea typeface="+mj-ea"/>
              </a:rPr>
              <a:t>년 후에도 거주하고 싶다’ </a:t>
            </a:r>
            <a:r>
              <a:rPr lang="en-US" altLang="ko-KR" sz="2000" b="1" kern="100" dirty="0">
                <a:solidFill>
                  <a:srgbClr val="000000"/>
                </a:solidFill>
                <a:latin typeface="+mj-ea"/>
                <a:ea typeface="+mj-ea"/>
              </a:rPr>
              <a:t>65.1%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j-ea"/>
                  <a:ea typeface="+mj-ea"/>
                </a:rPr>
                <a:t>6-17.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j-ea"/>
                  <a:ea typeface="+mj-ea"/>
                </a:rPr>
                <a:t> 지역 거주기간 및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정주의사</a:t>
              </a:r>
              <a:endParaRPr lang="ko-KR" altLang="en-US" sz="2200" b="1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792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5753" y="2899005"/>
            <a:ext cx="5845580" cy="287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타 시도로 이사 계획은 낮으나 이주 의향은 높음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주 원인은 좋은 일자리 부족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타 시도로 이사 계획은 낮으나 이주 의향은 높음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주 원인은 좋은 일자리 부족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이사하고 싶은 지역은 서울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(42.4%),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경북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(15.9%),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부산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울산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경남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(14.6%),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제주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(9.8%)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순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2769" name="_x60989832" descr="EMB0000552015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2435902"/>
            <a:ext cx="5199063" cy="412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0" y="2059259"/>
            <a:ext cx="9847430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타 시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도로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이사계획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6.4%,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이주의향은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16.7%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6-18.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타 시도로 이사 의향 및 이유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565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8199" y="3067273"/>
            <a:ext cx="4642891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사회적 경제 및 사회적 기업에 대한 인지도는 부족하나 개선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수성구와 서구의 사회적 경제 인지도 격차는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19.3%p </a:t>
            </a:r>
            <a:endParaRPr lang="ko-KR" altLang="en-US" kern="0" spc="-3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3793" name="_x60994296" descr="EMB0000552015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90" y="1552843"/>
            <a:ext cx="2616201" cy="26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_x60990192" descr="EMB0000552015e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55" y="4164804"/>
            <a:ext cx="4153273" cy="247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1770" y="2059259"/>
            <a:ext cx="9847430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‘사회적 경제에 대해 알고 있음’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21.0%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로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18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17.8%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보다 증가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0" name="직사각형 9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6-19.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사회적 경제 인지도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8898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1455" y="3570719"/>
            <a:ext cx="4690533" cy="192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사회적 경제활동에 대한 참여도는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2018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년과 마찬가지로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4.5%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유지 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사회적 경제 활동의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참여형태는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생산제품 및 서비스 구매가 다수</a:t>
            </a:r>
            <a:endParaRPr lang="ko-KR" altLang="en-US" sz="1400" kern="0" spc="-2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4817" name="_x60965640" descr="EMB0000552015d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91" y="2080539"/>
            <a:ext cx="1958975" cy="25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_x60969960" descr="EMB0000552015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9" y="2144455"/>
            <a:ext cx="3109913" cy="235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_x60967224" descr="EMB0000552015d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9" y="4721610"/>
            <a:ext cx="5199063" cy="20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61770" y="2059259"/>
            <a:ext cx="9847430" cy="101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사회적 경제 활동 참여도 낮은 수준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fontAlgn="base" latinLnBrk="0">
              <a:lnSpc>
                <a:spcPct val="160000"/>
              </a:lnSpc>
            </a:pP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 ‘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참여한 적 있다’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4.5% 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유지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1" name="직사각형 10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6-20.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사회적 경제활동 참여도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97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 </a:t>
            </a:r>
            <a:r>
              <a:rPr lang="en-US" altLang="ko-KR" dirty="0"/>
              <a:t>: </a:t>
            </a:r>
            <a:r>
              <a:rPr lang="ko-KR" altLang="en-US" dirty="0"/>
              <a:t>정책적 시사점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3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과업 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3977" y="1444469"/>
            <a:ext cx="11090646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b="1" dirty="0" err="1"/>
              <a:t>조사항목별</a:t>
            </a:r>
            <a:r>
              <a:rPr lang="ko-KR" altLang="en-US" sz="2400" b="1" dirty="0"/>
              <a:t> 통계표 작성 및 </a:t>
            </a:r>
            <a:r>
              <a:rPr lang="ko-KR" altLang="en-US" sz="2400" b="1" dirty="0" err="1"/>
              <a:t>기초분석</a:t>
            </a:r>
            <a:endParaRPr lang="en-US" altLang="ko-KR" sz="2400" b="1" dirty="0"/>
          </a:p>
          <a:p>
            <a:pPr marL="285750" indent="-14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sz="2000" dirty="0"/>
              <a:t>6</a:t>
            </a:r>
            <a:r>
              <a:rPr lang="ko-KR" altLang="en-US" sz="2000" dirty="0"/>
              <a:t>개 부문</a:t>
            </a:r>
            <a:r>
              <a:rPr lang="en-US" altLang="ko-KR" sz="2000" dirty="0"/>
              <a:t>(</a:t>
            </a:r>
            <a:r>
              <a:rPr lang="ko-KR" altLang="en-US" sz="2000" dirty="0"/>
              <a:t>인구</a:t>
            </a:r>
            <a:r>
              <a:rPr lang="en-US" altLang="ko-KR" sz="2000" dirty="0"/>
              <a:t>,</a:t>
            </a:r>
            <a:r>
              <a:rPr lang="ko-KR" altLang="en-US" sz="2000" dirty="0"/>
              <a:t> 보건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정보와통신</a:t>
            </a:r>
            <a:r>
              <a:rPr lang="en-US" altLang="ko-KR" sz="2000" dirty="0"/>
              <a:t>,</a:t>
            </a:r>
            <a:r>
              <a:rPr lang="ko-KR" altLang="en-US" sz="2000" dirty="0"/>
              <a:t> 복지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문화와여가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정부와사회참여</a:t>
            </a:r>
            <a:r>
              <a:rPr lang="en-US" altLang="ko-KR" sz="2000" dirty="0"/>
              <a:t>) </a:t>
            </a:r>
          </a:p>
          <a:p>
            <a:pPr marL="271462">
              <a:lnSpc>
                <a:spcPct val="150000"/>
              </a:lnSpc>
            </a:pPr>
            <a:r>
              <a:rPr lang="en-US" altLang="ko-KR" sz="2000" dirty="0"/>
              <a:t>  </a:t>
            </a:r>
            <a:r>
              <a:rPr lang="ko-KR" altLang="en-US" sz="2000" dirty="0"/>
              <a:t>주요 </a:t>
            </a:r>
            <a:r>
              <a:rPr lang="ko-KR" altLang="en-US" sz="2000" dirty="0" err="1"/>
              <a:t>특성별</a:t>
            </a:r>
            <a:r>
              <a:rPr lang="ko-KR" altLang="en-US" sz="2000" dirty="0"/>
              <a:t> 통계표 작성</a:t>
            </a:r>
            <a:endParaRPr lang="en-US" altLang="ko-KR" sz="2000" dirty="0"/>
          </a:p>
          <a:p>
            <a:pPr marL="285750" indent="-14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 </a:t>
            </a:r>
            <a:r>
              <a:rPr lang="en-US" altLang="ko-KR" sz="2000" dirty="0"/>
              <a:t>6</a:t>
            </a:r>
            <a:r>
              <a:rPr lang="ko-KR" altLang="en-US" sz="2000" dirty="0"/>
              <a:t>개 부문 </a:t>
            </a:r>
            <a:r>
              <a:rPr lang="ko-KR" altLang="en-US" sz="2000" dirty="0" err="1"/>
              <a:t>정량지표</a:t>
            </a:r>
            <a:r>
              <a:rPr lang="ko-KR" altLang="en-US" sz="2000" dirty="0"/>
              <a:t> 작성</a:t>
            </a:r>
            <a:endParaRPr lang="en-US" altLang="ko-KR" sz="2000" dirty="0"/>
          </a:p>
          <a:p>
            <a:pPr marL="271462">
              <a:lnSpc>
                <a:spcPct val="150000"/>
              </a:lnSpc>
            </a:pPr>
            <a:r>
              <a:rPr lang="en-US" altLang="ko-KR" sz="2000" dirty="0"/>
              <a:t>  (</a:t>
            </a:r>
            <a:r>
              <a:rPr lang="ko-KR" altLang="en-US" sz="2000" dirty="0" err="1"/>
              <a:t>행정자료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공공데이터</a:t>
            </a:r>
            <a:r>
              <a:rPr lang="ko-KR" altLang="en-US" sz="2000" dirty="0"/>
              <a:t> 등을 </a:t>
            </a:r>
            <a:r>
              <a:rPr lang="ko-KR" altLang="en-US" sz="2000" dirty="0" err="1"/>
              <a:t>수집가공</a:t>
            </a:r>
            <a:r>
              <a:rPr lang="en-US" altLang="ko-KR" sz="2000" dirty="0"/>
              <a:t>, </a:t>
            </a:r>
            <a:r>
              <a:rPr lang="ko-KR" altLang="en-US" sz="2000" dirty="0"/>
              <a:t>기초 및 </a:t>
            </a:r>
            <a:r>
              <a:rPr lang="ko-KR" altLang="en-US" sz="2000" dirty="0" err="1"/>
              <a:t>종합분석에</a:t>
            </a:r>
            <a:r>
              <a:rPr lang="ko-KR" altLang="en-US" sz="2000" dirty="0"/>
              <a:t> 활용</a:t>
            </a:r>
            <a:r>
              <a:rPr lang="en-US" altLang="ko-KR" sz="2000" dirty="0"/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(2) </a:t>
            </a:r>
            <a:r>
              <a:rPr lang="ko-KR" altLang="en-US" sz="2400" b="1" dirty="0" err="1"/>
              <a:t>부가표</a:t>
            </a:r>
            <a:r>
              <a:rPr lang="ko-KR" altLang="en-US" sz="2400" b="1" dirty="0"/>
              <a:t> 관련 분석 및 통계표 작성</a:t>
            </a:r>
            <a:endParaRPr lang="en-US" altLang="ko-KR" sz="2400" b="1" dirty="0"/>
          </a:p>
          <a:p>
            <a:pPr marL="285750" lvl="0" indent="-14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/>
              <a:t>사회통합 관련 문항 분석 및 통계표 작성</a:t>
            </a:r>
            <a:endParaRPr lang="en-US" altLang="ko-KR" sz="2000" dirty="0"/>
          </a:p>
          <a:p>
            <a:pPr marL="285750" lvl="0" indent="-14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 코로나</a:t>
            </a:r>
            <a:r>
              <a:rPr lang="en-US" altLang="ko-KR" sz="2000" dirty="0"/>
              <a:t>19</a:t>
            </a:r>
            <a:r>
              <a:rPr lang="ko-KR" altLang="en-US" sz="2000" dirty="0"/>
              <a:t> 관련 문항 분석 및 통계표 작성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6401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정부와 사회참여 </a:t>
            </a:r>
            <a:r>
              <a:rPr lang="en-US" altLang="ko-KR" dirty="0"/>
              <a:t>: </a:t>
            </a:r>
            <a:r>
              <a:rPr lang="ko-KR" altLang="en-US" dirty="0"/>
              <a:t>홍보 내용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707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사회통합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3232" y="2898549"/>
            <a:ext cx="6155904" cy="287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전체적으로 시민의 공동체의식이 낮은 편으로 판단됨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수성구와 달서구가 상대적으로 낮은 공동체 의식을 보임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공동체 의식의 약화로 보이는 주요 원인은 개인주의의 심화 때문이기도 하지만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사회안전망의 공적 제도화로 직접적으로 이웃 간 도움을 주고받을 일이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적어짐</a:t>
            </a:r>
            <a:endParaRPr lang="ko-KR" altLang="en-US" kern="0" spc="-3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241" name="_x60973776" descr="EMB0000552015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311" y="2246618"/>
            <a:ext cx="5400675" cy="438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770" y="2059259"/>
            <a:ext cx="9847430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  <a:spcBef>
                <a:spcPts val="200"/>
              </a:spcBef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상대적으로 낮은 공동체 의식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12" name="직사각형 11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7-1.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공동체 의식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00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사회통합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1455" y="2719657"/>
            <a:ext cx="5707612" cy="332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여성이 남성보다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범죄피해에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대한 두려움이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6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배 이상으로 큼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특히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대구시 여성의 약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18%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는 집에 있을 때도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혼자이면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범죄피해에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대한 두려움을 느낌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중구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서구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달성군의 시민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(12%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이상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은 집에 혼자 있을 때도 범죄두려움을 느낌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연령대가 낮을수록 거리에서 또는 대중교통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이용시에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범죄를 당할 두려움을 크게 느낌</a:t>
            </a:r>
          </a:p>
        </p:txBody>
      </p:sp>
      <p:pic>
        <p:nvPicPr>
          <p:cNvPr id="11265" name="_x60987816" descr="EMB0000552015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2780072"/>
            <a:ext cx="5578954" cy="333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0" y="2059259"/>
            <a:ext cx="9847430" cy="51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  <a:spcBef>
                <a:spcPts val="200"/>
              </a:spcBef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대구시 여성의 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30% 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이상이 밤거리에서 범죄피해 두려움을 느낌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7-2.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범죄피해에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대한 두려움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4688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사회통합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2343" y="3279503"/>
            <a:ext cx="5985933" cy="24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대구시민은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신종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감염병에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대해 가장 불안하다고 느낌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지역별로 볼 때 서구는 자연재해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건축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시설물에 대해서 불안전하다고 느낌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코로나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19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발발 이후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감염병에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대한 불안감이 빠르게 확산</a:t>
            </a:r>
            <a:endParaRPr lang="ko-KR" altLang="en-US" sz="1400" kern="0" spc="-2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2289" name="_x60986952" descr="EMB0000552015d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31" y="2246617"/>
            <a:ext cx="5139560" cy="422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1770" y="2059259"/>
            <a:ext cx="98474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  <a:spcBef>
                <a:spcPts val="200"/>
              </a:spcBef>
            </a:pP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코로나</a:t>
            </a:r>
            <a:r>
              <a:rPr lang="en-US" altLang="ko-KR" sz="2000" b="1" kern="100" dirty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로 인한 </a:t>
            </a:r>
            <a:r>
              <a:rPr lang="ko-KR" altLang="en-US" sz="2000" b="1" kern="100" dirty="0" err="1">
                <a:solidFill>
                  <a:srgbClr val="000000"/>
                </a:solidFill>
                <a:latin typeface="+mn-ea"/>
              </a:rPr>
              <a:t>감염병에</a:t>
            </a: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 대한 불안감 확산</a:t>
            </a:r>
            <a:br>
              <a:rPr lang="ko-KR" altLang="en-US" sz="2000" b="1" kern="100" dirty="0">
                <a:solidFill>
                  <a:srgbClr val="000000"/>
                </a:solidFill>
                <a:latin typeface="+mn-ea"/>
              </a:rPr>
            </a:br>
            <a:r>
              <a:rPr lang="ko-KR" altLang="en-US" sz="2000" b="1" kern="100" dirty="0">
                <a:solidFill>
                  <a:srgbClr val="000000"/>
                </a:solidFill>
                <a:latin typeface="+mn-ea"/>
              </a:rPr>
              <a:t>정보보안과 범죄에 대한 불안감도 비교적 존재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7-3.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안전환경에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대한 평가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9889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사회통합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6065" y="3409368"/>
            <a:ext cx="5119280" cy="1486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대구시민은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전반적으로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소음상태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대기가 상대적으로 나쁘다고 보고 있음</a:t>
            </a:r>
          </a:p>
          <a:p>
            <a:pPr marL="342900" lvl="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수질평가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토양은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구군별로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차이가 있음</a:t>
            </a:r>
            <a:endParaRPr lang="ko-KR" altLang="en-US" kern="0" spc="-2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3313" name="_x60987384" descr="EMB0000552015d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143" y="2706134"/>
            <a:ext cx="5420324" cy="39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3232" y="2186875"/>
            <a:ext cx="9847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2000" b="1" dirty="0"/>
              <a:t>대구시민 </a:t>
            </a:r>
            <a:r>
              <a:rPr lang="en-US" altLang="ko-KR" sz="2000" b="1" dirty="0"/>
              <a:t>35%</a:t>
            </a:r>
            <a:r>
              <a:rPr lang="ko-KR" altLang="en-US" sz="2000" b="1" dirty="0"/>
              <a:t>이상이 대기와 </a:t>
            </a:r>
            <a:r>
              <a:rPr lang="ko-KR" altLang="en-US" sz="2000" b="1" dirty="0" err="1"/>
              <a:t>소음상태가</a:t>
            </a:r>
            <a:r>
              <a:rPr lang="ko-KR" altLang="en-US" sz="2000" b="1" dirty="0"/>
              <a:t> 나쁜 편이라고 생각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7-4.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2200" b="1" kern="0" dirty="0" err="1">
                  <a:solidFill>
                    <a:srgbClr val="000000"/>
                  </a:solidFill>
                  <a:latin typeface="+mn-ea"/>
                </a:rPr>
                <a:t>환경체감도</a:t>
              </a:r>
              <a:endParaRPr lang="ko-KR" altLang="en-US" sz="2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0408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사회통합 </a:t>
            </a:r>
            <a:r>
              <a:rPr lang="en-US" altLang="ko-KR" dirty="0"/>
              <a:t>: </a:t>
            </a:r>
            <a:r>
              <a:rPr lang="ko-KR" altLang="en-US" dirty="0"/>
              <a:t>정책적 시사점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460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사회통합 </a:t>
            </a:r>
            <a:r>
              <a:rPr lang="en-US" altLang="ko-KR" dirty="0"/>
              <a:t>: </a:t>
            </a:r>
            <a:r>
              <a:rPr lang="ko-KR" altLang="en-US" dirty="0"/>
              <a:t>홍보 내용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7219" y="1469036"/>
            <a:ext cx="11287593" cy="5089161"/>
          </a:xfrm>
          <a:prstGeom prst="roundRect">
            <a:avLst/>
          </a:prstGeom>
          <a:noFill/>
          <a:ln>
            <a:solidFill>
              <a:srgbClr val="214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38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19200" y="2413342"/>
            <a:ext cx="9744364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코로나에 대한 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11568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1027" name="_x165949272" descr="EMB0000552015d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88" y="2246618"/>
            <a:ext cx="6635814" cy="42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8" name="직사각형 7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8-1.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일상생활 변화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87B47-4226-5A47-AC12-9991A30B7ED4}"/>
              </a:ext>
            </a:extLst>
          </p:cNvPr>
          <p:cNvSpPr/>
          <p:nvPr/>
        </p:nvSpPr>
        <p:spPr>
          <a:xfrm>
            <a:off x="253232" y="2186875"/>
            <a:ext cx="9847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경제활동과 개인여가활동영역에서 </a:t>
            </a:r>
            <a:r>
              <a:rPr lang="ko-KR" altLang="en-US" b="1" dirty="0" err="1"/>
              <a:t>일상변화가</a:t>
            </a:r>
            <a:r>
              <a:rPr lang="ko-KR" altLang="en-US" b="1" dirty="0"/>
              <a:t> 두드러져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071BF3-528D-CC4D-839F-35EDD1880754}"/>
              </a:ext>
            </a:extLst>
          </p:cNvPr>
          <p:cNvSpPr/>
          <p:nvPr/>
        </p:nvSpPr>
        <p:spPr>
          <a:xfrm>
            <a:off x="312344" y="3279503"/>
            <a:ext cx="5043428" cy="2376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소득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소비 경제활동과 친구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모임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문화여가 개인활동 영역이 가장 크게 변화</a:t>
            </a: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서구에서 경제활동의 변화가 두드러짐</a:t>
            </a:r>
            <a:endParaRPr lang="en-US" altLang="ko-KR" kern="0" spc="-30" dirty="0">
              <a:solidFill>
                <a:srgbClr val="000000"/>
              </a:solidFill>
              <a:latin typeface="+mn-ea"/>
            </a:endParaRP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en-US" altLang="ko-KR" dirty="0"/>
              <a:t>60</a:t>
            </a:r>
            <a:r>
              <a:rPr lang="ko-KR" altLang="en-US" dirty="0" err="1"/>
              <a:t>대이상과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대는 개인여가활동에서 큰 변화</a:t>
            </a:r>
          </a:p>
        </p:txBody>
      </p:sp>
    </p:spTree>
    <p:extLst>
      <p:ext uri="{BB962C8B-B14F-4D97-AF65-F5344CB8AC3E}">
        <p14:creationId xmlns:p14="http://schemas.microsoft.com/office/powerpoint/2010/main" val="9545828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53232" y="1407328"/>
            <a:ext cx="6545501" cy="660398"/>
            <a:chOff x="377308" y="1596055"/>
            <a:chExt cx="6545501" cy="660398"/>
          </a:xfrm>
        </p:grpSpPr>
        <p:sp>
          <p:nvSpPr>
            <p:cNvPr id="9" name="직사각형 8"/>
            <p:cNvSpPr/>
            <p:nvPr/>
          </p:nvSpPr>
          <p:spPr>
            <a:xfrm>
              <a:off x="495531" y="1596055"/>
              <a:ext cx="6427278" cy="660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+mn-ea"/>
                </a:rPr>
                <a:t>8-1-1.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+mn-ea"/>
                </a:rPr>
                <a:t> 구체적인 변화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7308" y="1596055"/>
              <a:ext cx="118223" cy="660398"/>
            </a:xfrm>
            <a:prstGeom prst="rect">
              <a:avLst/>
            </a:prstGeom>
            <a:solidFill>
              <a:srgbClr val="B9C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11" name="_x330603864" descr="EMB0000552015d5">
            <a:extLst>
              <a:ext uri="{FF2B5EF4-FFF2-40B4-BE49-F238E27FC236}">
                <a16:creationId xmlns:a16="http://schemas.microsoft.com/office/drawing/2014/main" id="{C1B50C4A-7BAE-7B4D-BCAE-2980351C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20" y="2246618"/>
            <a:ext cx="6505657" cy="42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2D55A0-0DFE-014E-8C71-690994470ACE}"/>
              </a:ext>
            </a:extLst>
          </p:cNvPr>
          <p:cNvSpPr/>
          <p:nvPr/>
        </p:nvSpPr>
        <p:spPr>
          <a:xfrm>
            <a:off x="253232" y="2186875"/>
            <a:ext cx="9847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소득 및 대면 동반 활동영역에서 가장 </a:t>
            </a:r>
            <a:r>
              <a:rPr lang="ko-KR" altLang="en-US" b="1"/>
              <a:t>큰 변화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B8DC0E-4C12-3845-AAE2-D507F0E5D42B}"/>
              </a:ext>
            </a:extLst>
          </p:cNvPr>
          <p:cNvSpPr/>
          <p:nvPr/>
        </p:nvSpPr>
        <p:spPr>
          <a:xfrm>
            <a:off x="312344" y="3279503"/>
            <a:ext cx="5043428" cy="2376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여행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외출과 같은 문화여가활동 자제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(52%)</a:t>
            </a: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무작위적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대인접촉이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불가피한 대중교통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대중시설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kern="0" spc="-30" dirty="0" err="1">
                <a:solidFill>
                  <a:srgbClr val="000000"/>
                </a:solidFill>
                <a:latin typeface="+mn-ea"/>
              </a:rPr>
              <a:t>이용자제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(20.5%)</a:t>
            </a:r>
          </a:p>
          <a:p>
            <a:pPr marL="342900" indent="-342900" algn="just" fontAlgn="base">
              <a:lnSpc>
                <a:spcPct val="16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¡"/>
            </a:pP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코로나확산방지를 위한 생활수칙준수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방역</a:t>
            </a:r>
            <a:r>
              <a:rPr lang="en-US" altLang="ko-KR" kern="0" spc="-3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  <a:latin typeface="+mn-ea"/>
              </a:rPr>
              <a:t>보건에 대한 관심 증대</a:t>
            </a:r>
          </a:p>
        </p:txBody>
      </p:sp>
    </p:spTree>
    <p:extLst>
      <p:ext uri="{BB962C8B-B14F-4D97-AF65-F5344CB8AC3E}">
        <p14:creationId xmlns:p14="http://schemas.microsoft.com/office/powerpoint/2010/main" val="103749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2370</TotalTime>
  <Words>5368</Words>
  <Application>Microsoft Macintosh PowerPoint</Application>
  <PresentationFormat>와이드스크린</PresentationFormat>
  <Paragraphs>756</Paragraphs>
  <Slides>109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8" baseType="lpstr">
      <vt:lpstr>한컴돋움</vt:lpstr>
      <vt:lpstr>한컴바탕</vt:lpstr>
      <vt:lpstr>a뉴고딕E</vt:lpstr>
      <vt:lpstr>바탕</vt:lpstr>
      <vt:lpstr>HY중고딕</vt:lpstr>
      <vt:lpstr>맑은 고딕</vt:lpstr>
      <vt:lpstr>Arial</vt:lpstr>
      <vt:lpstr>Wingdings</vt:lpstr>
      <vt:lpstr>Office 테마</vt:lpstr>
      <vt:lpstr>대구사회조사 결과분석 용역 최종보고</vt:lpstr>
      <vt:lpstr>PowerPoint 프레젠테이션</vt:lpstr>
      <vt:lpstr>과업 개요</vt:lpstr>
      <vt:lpstr>과업의 배경 및 목적</vt:lpstr>
      <vt:lpstr>과업의 배경 및 목적</vt:lpstr>
      <vt:lpstr>수행 조직</vt:lpstr>
      <vt:lpstr>수행 일정</vt:lpstr>
      <vt:lpstr>과업의 내용</vt:lpstr>
      <vt:lpstr>과업 내용</vt:lpstr>
      <vt:lpstr>과업 내용</vt:lpstr>
      <vt:lpstr>중간보고 주요의견과 반영</vt:lpstr>
      <vt:lpstr>중간보고 주요의견과 반영</vt:lpstr>
      <vt:lpstr>중간보고 주요의견과 반영</vt:lpstr>
      <vt:lpstr>중간보고 주요의견과 반영</vt:lpstr>
      <vt:lpstr>부문별 분석 결과</vt:lpstr>
      <vt:lpstr>인 구</vt:lpstr>
      <vt:lpstr>인 구</vt:lpstr>
      <vt:lpstr>인 구</vt:lpstr>
      <vt:lpstr>인 구</vt:lpstr>
      <vt:lpstr>인 구</vt:lpstr>
      <vt:lpstr>인 구</vt:lpstr>
      <vt:lpstr>인 구</vt:lpstr>
      <vt:lpstr>인구 : 정책적 시사점</vt:lpstr>
      <vt:lpstr>인구 : 홍보 내용</vt:lpstr>
      <vt:lpstr>보 건</vt:lpstr>
      <vt:lpstr>보 건</vt:lpstr>
      <vt:lpstr>보 건</vt:lpstr>
      <vt:lpstr>보 건</vt:lpstr>
      <vt:lpstr>보 건</vt:lpstr>
      <vt:lpstr>보 건</vt:lpstr>
      <vt:lpstr>보 건</vt:lpstr>
      <vt:lpstr>보 건</vt:lpstr>
      <vt:lpstr>보 건</vt:lpstr>
      <vt:lpstr>보 건</vt:lpstr>
      <vt:lpstr>보 건</vt:lpstr>
      <vt:lpstr>보 건</vt:lpstr>
      <vt:lpstr>보건 : 정책적 시사점</vt:lpstr>
      <vt:lpstr>보건 : 홍보 내용</vt:lpstr>
      <vt:lpstr>정보와 통신</vt:lpstr>
      <vt:lpstr>정보와 통신</vt:lpstr>
      <vt:lpstr>정보와 통신</vt:lpstr>
      <vt:lpstr>정보와 통신</vt:lpstr>
      <vt:lpstr>정보와 통신</vt:lpstr>
      <vt:lpstr>정보와 통신 : 정책적 시사점</vt:lpstr>
      <vt:lpstr>정보와 통신 : 홍보 내용</vt:lpstr>
      <vt:lpstr>복 지</vt:lpstr>
      <vt:lpstr>복 지</vt:lpstr>
      <vt:lpstr>복 지</vt:lpstr>
      <vt:lpstr>복 지</vt:lpstr>
      <vt:lpstr>복 지</vt:lpstr>
      <vt:lpstr>복지 : 정책적 시사점</vt:lpstr>
      <vt:lpstr>복지 : 홍보 내용</vt:lpstr>
      <vt:lpstr>문화와 여가</vt:lpstr>
      <vt:lpstr>문화와 여가</vt:lpstr>
      <vt:lpstr>문화와 여가</vt:lpstr>
      <vt:lpstr>문화와 여가</vt:lpstr>
      <vt:lpstr>문화와 여가</vt:lpstr>
      <vt:lpstr>문화와 여가</vt:lpstr>
      <vt:lpstr>문화와 여가</vt:lpstr>
      <vt:lpstr>문화와 여가</vt:lpstr>
      <vt:lpstr>문화와 여가</vt:lpstr>
      <vt:lpstr>문화와 여가</vt:lpstr>
      <vt:lpstr>문화와 여가</vt:lpstr>
      <vt:lpstr>문화와 여가</vt:lpstr>
      <vt:lpstr>문화와 여가 : 정책적 시사점</vt:lpstr>
      <vt:lpstr>문화와 여가 : 홍보 내용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</vt:lpstr>
      <vt:lpstr>정부와 사회참여 : 정책적 시사점</vt:lpstr>
      <vt:lpstr>정부와 사회참여 : 홍보 내용</vt:lpstr>
      <vt:lpstr>사회통합</vt:lpstr>
      <vt:lpstr>사회통합</vt:lpstr>
      <vt:lpstr>사회통합</vt:lpstr>
      <vt:lpstr>사회통합</vt:lpstr>
      <vt:lpstr>사회통합 : 정책적 시사점</vt:lpstr>
      <vt:lpstr>사회통합 : 홍보 내용</vt:lpstr>
      <vt:lpstr>코로나에 대한 분석</vt:lpstr>
      <vt:lpstr>코로나19</vt:lpstr>
      <vt:lpstr>코로나19</vt:lpstr>
      <vt:lpstr>코로나19</vt:lpstr>
      <vt:lpstr>코로나19</vt:lpstr>
      <vt:lpstr>코로나19</vt:lpstr>
      <vt:lpstr>코로나19</vt:lpstr>
      <vt:lpstr>코로나19</vt:lpstr>
      <vt:lpstr>코로나19</vt:lpstr>
      <vt:lpstr>코로나19 : 홍보 내용</vt:lpstr>
      <vt:lpstr>코로나 19 : 정책적 시사점</vt:lpstr>
      <vt:lpstr>구군별 주요 사회지표의 변화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하 정철</cp:lastModifiedBy>
  <cp:revision>347</cp:revision>
  <cp:lastPrinted>2020-11-12T02:12:30Z</cp:lastPrinted>
  <dcterms:created xsi:type="dcterms:W3CDTF">2020-11-09T03:37:55Z</dcterms:created>
  <dcterms:modified xsi:type="dcterms:W3CDTF">2021-01-15T17:05:25Z</dcterms:modified>
</cp:coreProperties>
</file>